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61520" cy="6858000"/>
  <p:notesSz cx="6858000" cy="1216152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hyperlink" Target="https://awwwards.com/websites/parallax" TargetMode="External"/><Relationship Id="rId2" Type="http://schemas.openxmlformats.org/officeDocument/2006/relationships/hyperlink" Target="https://awwwards.com/websites/scrolling" TargetMode="External"/><Relationship Id="rId3" Type="http://schemas.openxmlformats.org/officeDocument/2006/relationships/hyperlink" Target="https://awwwards.com/awwwards/collections/parallax" TargetMode="External"/><Relationship Id="rId4" Type="http://schemas.openxmlformats.org/officeDocument/2006/relationships/hyperlink" Target="https://animation-addons.com/blog/gsap-scrolltrigger-examples" TargetMode="Externa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COURS 3.1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972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58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Diverger vite,
</a:t>
            </a:r>
            <a:pPr algn="l" indent="0" marL="0">
              <a:lnSpc>
                <a:spcPts val="5800"/>
              </a:lnSpc>
              <a:buNone/>
            </a:pPr>
            <a:r>
              <a:rPr lang="en-US" sz="52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raffiner avec jugement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566928" y="393192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Figma Make, Google Stitch, et le raffinage manuel qui fait la différence.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48640" y="6199632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Techniques d'intégration multimédia  ·  Collège Montmorency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PENDANT LE DESIGN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vocabulaire des animations au scroll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146304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Plusieurs de ces idées, vous les connaissez déjà via Anime.js en Web 3.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486400" cy="1280160"/>
          </a:xfrm>
          <a:prstGeom prst="roundRect">
            <a:avLst>
              <a:gd name="adj" fmla="val 5000"/>
            </a:avLst>
          </a:prstGeom>
          <a:solidFill>
            <a:srgbClr val="161616"/>
          </a:solidFill>
          <a:ln w="12700">
            <a:solidFill>
              <a:srgbClr val="8DDB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13969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Parallax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2505456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L'arrière-plan bouge plus lentement que le premier plan.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22960" y="2999232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DDBA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CONNU · vu avec Anime.js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172200" y="2011680"/>
            <a:ext cx="5486400" cy="1280160"/>
          </a:xfrm>
          <a:prstGeom prst="roundRect">
            <a:avLst>
              <a:gd name="adj" fmla="val 5000"/>
            </a:avLst>
          </a:prstGeom>
          <a:solidFill>
            <a:srgbClr val="161616"/>
          </a:solidFill>
          <a:ln w="12700">
            <a:solidFill>
              <a:srgbClr val="8DDB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46520" y="213969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Révélation au scroll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46520" y="2505456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élément apparaît en fondu et monte légèrement à l'écran.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446520" y="2999232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DDBA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CONNU · comme un .from() Anime.js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48640" y="3429000"/>
            <a:ext cx="5486400" cy="1280160"/>
          </a:xfrm>
          <a:prstGeom prst="roundRect">
            <a:avLst>
              <a:gd name="adj" fmla="val 5000"/>
            </a:avLst>
          </a:prstGeom>
          <a:solidFill>
            <a:srgbClr val="161616"/>
          </a:solidFill>
          <a:ln w="12700">
            <a:solidFill>
              <a:srgbClr val="8DDB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55701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Cascade (stagger)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2960" y="3922776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Plusieurs éléments apparaissent l'un après l'autre, léger délai.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2960" y="4416552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DDBA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CONNU · stagger() Anime.js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172200" y="3429000"/>
            <a:ext cx="5486400" cy="1280160"/>
          </a:xfrm>
          <a:prstGeom prst="roundRect">
            <a:avLst>
              <a:gd name="adj" fmla="val 5000"/>
            </a:avLst>
          </a:prstGeom>
          <a:solidFill>
            <a:srgbClr val="161616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46520" y="355701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Épinglage (pinning)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446520" y="3922776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section reste fixe pendant que le contenu progresse.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446520" y="4416552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NOUVEAU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48640" y="4846320"/>
            <a:ext cx="5486400" cy="1280160"/>
          </a:xfrm>
          <a:prstGeom prst="roundRect">
            <a:avLst>
              <a:gd name="adj" fmla="val 5000"/>
            </a:avLst>
          </a:prstGeom>
          <a:solidFill>
            <a:srgbClr val="161616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497433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Texte révélé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822960" y="5340096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Mots ou lignes qui apparaissent un à un.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22960" y="5833872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NOUVEAU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172200" y="4846320"/>
            <a:ext cx="5486400" cy="1280160"/>
          </a:xfrm>
          <a:prstGeom prst="roundRect">
            <a:avLst>
              <a:gd name="adj" fmla="val 5000"/>
            </a:avLst>
          </a:prstGeom>
          <a:solidFill>
            <a:srgbClr val="161616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46520" y="497433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Barre de progression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446520" y="5340096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indicateur visuel qui avance avec la lecture.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446520" y="5833872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NOUVEAU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PENDANT LE DESIGN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les prototyper dans Figma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66928" y="1600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Juste y réfléchir pendant que vous travaillez le design.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240280"/>
            <a:ext cx="11064240" cy="1051560"/>
          </a:xfrm>
          <a:prstGeom prst="roundRect">
            <a:avLst>
              <a:gd name="adj" fmla="val 6087"/>
            </a:avLst>
          </a:prstGeom>
          <a:solidFill>
            <a:srgbClr val="161616"/>
          </a:solidFill>
          <a:ln w="19050">
            <a:solidFill>
              <a:srgbClr val="FF2B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4231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OBLIGATOIRE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8680" y="278892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Animations pilotées par le défilement (scroll)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548640" y="3474720"/>
            <a:ext cx="11064240" cy="1051560"/>
          </a:xfrm>
          <a:prstGeom prst="roundRect">
            <a:avLst>
              <a:gd name="adj" fmla="val 6087"/>
            </a:avLst>
          </a:prstGeom>
          <a:solidFill>
            <a:srgbClr val="161616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36576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CONSIDÉRER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8680" y="402336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Interactions dynamiques : survol, clic, transition vers une autre page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48640" y="480060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 besoin de connaître GSAP ou le scroll-driven aujourd'hui, ça viendra plus tard dans la session. On planifie l'idée, pas la technique.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48640" y="54864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DOCUMENTER DANS PLANIFICATION.MD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58064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Quoi animer  ·  Comment  ·  À quel événement utilisateur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601200" y="55321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1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EXIGÉ · REMISE 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INSPIRATION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exemples pour s'inspirer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66928" y="1600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explorer avant ou pendant l'atelier 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11064240" cy="896112"/>
          </a:xfrm>
          <a:prstGeom prst="roundRect">
            <a:avLst>
              <a:gd name="adj" fmla="val 7143"/>
            </a:avLst>
          </a:prstGeom>
          <a:solidFill>
            <a:srgbClr val="161616"/>
          </a:solidFill>
          <a:ln/>
        </p:spPr>
      </p:sp>
      <p:sp>
        <p:nvSpPr>
          <p:cNvPr id="7" name="Text 5">
            <a:hlinkClick r:id="rId1" tooltip=""/>
          </p:cNvPr>
          <p:cNvSpPr/>
          <p:nvPr/>
        </p:nvSpPr>
        <p:spPr>
          <a:xfrm>
            <a:off x="868680" y="2423160"/>
            <a:ext cx="3840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u="sng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Best Parallax Websites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892040" y="2423160"/>
            <a:ext cx="5120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Collection vivante de sites primés, plusieurs variantes de l'effet.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3337560"/>
            <a:ext cx="11064240" cy="896112"/>
          </a:xfrm>
          <a:prstGeom prst="roundRect">
            <a:avLst>
              <a:gd name="adj" fmla="val 7143"/>
            </a:avLst>
          </a:prstGeom>
          <a:solidFill>
            <a:srgbClr val="161616"/>
          </a:solidFill>
          <a:ln/>
        </p:spPr>
      </p:sp>
      <p:sp>
        <p:nvSpPr>
          <p:cNvPr id="10" name="Text 8">
            <a:hlinkClick r:id="rId2" tooltip=""/>
          </p:cNvPr>
          <p:cNvSpPr/>
          <p:nvPr/>
        </p:nvSpPr>
        <p:spPr>
          <a:xfrm>
            <a:off x="868680" y="3429000"/>
            <a:ext cx="3840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u="sng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Best Scroll Websites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892040" y="3429000"/>
            <a:ext cx="5120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Sites où le défilement est au cœur de l'expérience.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4343400"/>
            <a:ext cx="11064240" cy="896112"/>
          </a:xfrm>
          <a:prstGeom prst="roundRect">
            <a:avLst>
              <a:gd name="adj" fmla="val 7143"/>
            </a:avLst>
          </a:prstGeom>
          <a:solidFill>
            <a:srgbClr val="161616"/>
          </a:solidFill>
          <a:ln/>
        </p:spPr>
      </p:sp>
      <p:sp>
        <p:nvSpPr>
          <p:cNvPr id="13" name="Text 11">
            <a:hlinkClick r:id="rId3" tooltip=""/>
          </p:cNvPr>
          <p:cNvSpPr/>
          <p:nvPr/>
        </p:nvSpPr>
        <p:spPr>
          <a:xfrm>
            <a:off x="868680" y="4434840"/>
            <a:ext cx="3840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u="sng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Collection Parallax : variantes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892040" y="4434840"/>
            <a:ext cx="5120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Scroll horizontal, navigation canvas, typographie à glisser.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349240"/>
            <a:ext cx="11064240" cy="896112"/>
          </a:xfrm>
          <a:prstGeom prst="roundRect">
            <a:avLst>
              <a:gd name="adj" fmla="val 7143"/>
            </a:avLst>
          </a:prstGeom>
          <a:solidFill>
            <a:srgbClr val="161616"/>
          </a:solidFill>
          <a:ln/>
        </p:spPr>
      </p:sp>
      <p:sp>
        <p:nvSpPr>
          <p:cNvPr id="16" name="Text 14">
            <a:hlinkClick r:id="rId4" tooltip=""/>
          </p:cNvPr>
          <p:cNvSpPr/>
          <p:nvPr/>
        </p:nvSpPr>
        <p:spPr>
          <a:xfrm>
            <a:off x="868680" y="5440680"/>
            <a:ext cx="3840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u="sng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 GSAP ScrollTrigger Examples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892040" y="5440680"/>
            <a:ext cx="5120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Aperçus en direct : parallax, sections épinglées, révélations.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AUJOURD'HUI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vous de raffiner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11064240" cy="804672"/>
          </a:xfrm>
          <a:prstGeom prst="roundRect">
            <a:avLst>
              <a:gd name="adj" fmla="val 7955"/>
            </a:avLst>
          </a:prstGeom>
          <a:solidFill>
            <a:srgbClr val="161616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965960"/>
            <a:ext cx="21945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Raffiner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200400" y="1965960"/>
            <a:ext cx="8138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maquettes mobile et desktop, à partir de vos directions retenues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807208"/>
            <a:ext cx="11064240" cy="804672"/>
          </a:xfrm>
          <a:prstGeom prst="roundRect">
            <a:avLst>
              <a:gd name="adj" fmla="val 7955"/>
            </a:avLst>
          </a:prstGeom>
          <a:solidFill>
            <a:srgbClr val="161616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2898648"/>
            <a:ext cx="21945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Filtrer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200400" y="2898648"/>
            <a:ext cx="8138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persona, accessibilité, et maintenant : justifiable et distinctif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3739896"/>
            <a:ext cx="11064240" cy="804672"/>
          </a:xfrm>
          <a:prstGeom prst="roundRect">
            <a:avLst>
              <a:gd name="adj" fmla="val 7955"/>
            </a:avLst>
          </a:prstGeom>
          <a:solidFill>
            <a:srgbClr val="161616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3831336"/>
            <a:ext cx="21945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Assister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200400" y="3831336"/>
            <a:ext cx="8138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auto-layout, contenu, images, vectorisation (assistants IA gratuits de Figma)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4672584"/>
            <a:ext cx="11064240" cy="804672"/>
          </a:xfrm>
          <a:prstGeom prst="roundRect">
            <a:avLst>
              <a:gd name="adj" fmla="val 7955"/>
            </a:avLst>
          </a:prstGeom>
          <a:solidFill>
            <a:srgbClr val="161616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4764024"/>
            <a:ext cx="21945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Anticiper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200400" y="4764024"/>
            <a:ext cx="8138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animations au scroll et interactions, sans les prototyper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48640" y="5605272"/>
            <a:ext cx="11064240" cy="804672"/>
          </a:xfrm>
          <a:prstGeom prst="roundRect">
            <a:avLst>
              <a:gd name="adj" fmla="val 7955"/>
            </a:avLst>
          </a:prstGeom>
          <a:solidFill>
            <a:srgbClr val="161616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5696712"/>
            <a:ext cx="21945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Documenter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3200400" y="5696712"/>
            <a:ext cx="8138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chaque changement substantiel dans JOURNAL.md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EN ATELIER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868680"/>
            <a:ext cx="10972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Place au
</a:t>
            </a:r>
            <a:pPr indent="0" marL="0">
              <a:lnSpc>
                <a:spcPts val="5200"/>
              </a:lnSpc>
              <a:buNone/>
            </a:pPr>
            <a:r>
              <a:rPr lang="en-US" sz="5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travail.</a:t>
            </a:r>
            <a:endParaRPr lang="en-US" sz="5000" dirty="0"/>
          </a:p>
        </p:txBody>
      </p:sp>
      <p:sp>
        <p:nvSpPr>
          <p:cNvPr id="5" name="Shape 3"/>
          <p:cNvSpPr/>
          <p:nvPr/>
        </p:nvSpPr>
        <p:spPr>
          <a:xfrm>
            <a:off x="548640" y="2743200"/>
            <a:ext cx="11064240" cy="2926080"/>
          </a:xfrm>
          <a:prstGeom prst="roundRect">
            <a:avLst>
              <a:gd name="adj" fmla="val 2500"/>
            </a:avLst>
          </a:prstGeom>
          <a:solidFill>
            <a:srgbClr val="161616"/>
          </a:solidFill>
          <a:ln w="19050">
            <a:solidFill>
              <a:srgbClr val="FF2B4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9718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LA REMISE FORMATIVE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338328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Groupe d'Enric : 14 septembre     ·     Groupe de Lora : 17 septembre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68680" y="3977640"/>
            <a:ext cx="10424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Vous montrerez votre processus complet : toutes les versions initiales générées par Figma Make ou Stitch, puis votre fichier Figma retravaillé, en expliquant ce que vous avez adapté.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LA RÈGLE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1828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</a:t>
            </a:r>
            <a:endParaRPr lang="en-US" sz="11000" dirty="0"/>
          </a:p>
        </p:txBody>
      </p:sp>
      <p:sp>
        <p:nvSpPr>
          <p:cNvPr id="5" name="Text 3"/>
          <p:cNvSpPr/>
          <p:nvPr/>
        </p:nvSpPr>
        <p:spPr>
          <a:xfrm>
            <a:off x="548640" y="2148840"/>
            <a:ext cx="11064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 tu ne peux pas justifier
un choix visuel,
</a:t>
            </a:r>
            <a:pPr algn="l"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tu ne le gardes pas tel quel.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66928" y="470916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Même logique que pour le code : l'IA accélère, ton jugement décide.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POURQUOI ADAPTER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 vous fondez pas
</a:t>
            </a:r>
            <a:pPr indent="0" marL="0">
              <a:lnSpc>
                <a:spcPts val="5200"/>
              </a:lnSpc>
              <a:buNone/>
            </a:pPr>
            <a:r>
              <a:rPr lang="en-US" sz="4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dans la masse.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566928" y="36576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9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D'autres ont tapé un prompt semblable au vôtre dans Figma Make ou Stitch. Un portfolio repris tel quel leur ressemble.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66928" y="47091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but du portfolio : montrer qui vous êtes et votre talent, pas être la personne avec le portfolio générique.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INSPIRATION OU COPIE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test en 3 questions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66928" y="1600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Avant de garder un écran généré par l'IA, réponds aux trois 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11064240" cy="1051560"/>
          </a:xfrm>
          <a:prstGeom prst="roundRect">
            <a:avLst>
              <a:gd name="adj" fmla="val 6087"/>
            </a:avLst>
          </a:prstGeom>
          <a:solidFill>
            <a:srgbClr val="161616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14600"/>
            <a:ext cx="640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00200" y="2496312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Est-ce que ce choix reflète mon persona, ou juste ce qui est sorti par défaut?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566160"/>
            <a:ext cx="11064240" cy="1051560"/>
          </a:xfrm>
          <a:prstGeom prst="roundRect">
            <a:avLst>
              <a:gd name="adj" fmla="val 6087"/>
            </a:avLst>
          </a:prstGeom>
          <a:solidFill>
            <a:srgbClr val="161616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3749040"/>
            <a:ext cx="640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600200" y="3730752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 je devais recréer cet écran de mémoire sans l'IA, saurais-je pourquoi chaque élément est là?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11064240" cy="1051560"/>
          </a:xfrm>
          <a:prstGeom prst="roundRect">
            <a:avLst>
              <a:gd name="adj" fmla="val 6087"/>
            </a:avLst>
          </a:prstGeom>
          <a:solidFill>
            <a:srgbClr val="161616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4983480"/>
            <a:ext cx="640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600200" y="4965192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Ai-je changé au moins 3 choses substantielles (palette, typo, structure, hiérarchie)?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48640" y="608076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Sinon : tu retravailles l'écran.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JOURNAL DE BORD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Même gabarit que pour le code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66928" y="1600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Rien de nouveau à apprendre : le même réflexe de documentation, appliqué au design.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11064240" cy="3291840"/>
          </a:xfrm>
          <a:prstGeom prst="roundRect">
            <a:avLst>
              <a:gd name="adj" fmla="val 2222"/>
            </a:avLst>
          </a:prstGeom>
          <a:solidFill>
            <a:srgbClr val="161616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6517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JOURNAL.MD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68680" y="3063240"/>
            <a:ext cx="104241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8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Généré avec : Figma Make (ou Google Stitch)</a:t>
            </a:r>
            <a:endParaRPr lang="en-US" sz="18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18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Prompt : [le prompt exact]</a:t>
            </a:r>
            <a:endParaRPr lang="en-US" sz="18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18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Ce que j'ai modifié : palette recentrée sur mon persona,</a:t>
            </a:r>
            <a:endParaRPr lang="en-US" sz="18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18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hiérarchie typographique refaite, structure simplifiée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WORKFLOW TECHNIQUE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 </a:t>
            </a:r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Depuis Figma Make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7498080" cy="868680"/>
          </a:xfrm>
          <a:prstGeom prst="roundRect">
            <a:avLst>
              <a:gd name="adj" fmla="val 7368"/>
            </a:avLst>
          </a:prstGeom>
          <a:solidFill>
            <a:srgbClr val="16161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48840"/>
            <a:ext cx="548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17320" y="2121408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Naviguer jusqu'à l'écran voulu dans l'aperçu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3063240"/>
            <a:ext cx="7498080" cy="868680"/>
          </a:xfrm>
          <a:prstGeom prst="roundRect">
            <a:avLst>
              <a:gd name="adj" fmla="val 7368"/>
            </a:avLst>
          </a:prstGeom>
          <a:solidFill>
            <a:srgbClr val="161616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3200400"/>
            <a:ext cx="548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17320" y="3172968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Cliquer « Copy design » en haut de Figma Make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4114800"/>
            <a:ext cx="7498080" cy="868680"/>
          </a:xfrm>
          <a:prstGeom prst="roundRect">
            <a:avLst>
              <a:gd name="adj" fmla="val 7368"/>
            </a:avLst>
          </a:prstGeom>
          <a:solidFill>
            <a:srgbClr val="161616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4251960"/>
            <a:ext cx="548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417320" y="4224528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Coller dans un fichier Figma Design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321040" y="2011680"/>
            <a:ext cx="3291840" cy="3108960"/>
          </a:xfrm>
          <a:prstGeom prst="roundRect">
            <a:avLst>
              <a:gd name="adj" fmla="val 2353"/>
            </a:avLst>
          </a:prstGeom>
          <a:solidFill>
            <a:srgbClr val="161616"/>
          </a:solidFill>
          <a:ln w="19050">
            <a:solidFill>
              <a:srgbClr val="FF2B4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2402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RETENIR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595360" y="2651760"/>
            <a:ext cx="27889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C'est un instantané statique. Pas connecté au fichier Make, pas relié à un design system, pas interactif.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point de départ à raffiner, pas un aller-retour synchronisé.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WORKFLOW TECHNIQUE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  </a:t>
            </a:r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Depuis Google Stitch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5486400" cy="3108960"/>
          </a:xfrm>
          <a:prstGeom prst="roundRect">
            <a:avLst>
              <a:gd name="adj" fmla="val 2353"/>
            </a:avLst>
          </a:prstGeom>
          <a:solidFill>
            <a:srgbClr val="16161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2402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DDBA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 ÇA FONCTIONNE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22960" y="2651760"/>
            <a:ext cx="49377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Bouton « Copy to Figma » natif dans Stitch.</a:t>
            </a:r>
            <a:endParaRPr lang="en-US" sz="1450" dirty="0"/>
          </a:p>
          <a:p>
            <a:pPr indent="0" marL="0">
              <a:lnSpc>
                <a:spcPts val="2000"/>
              </a:lnSpc>
              <a:buNone/>
            </a:pPr>
            <a:endParaRPr lang="en-US" sz="14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Disponible avec certains modèles seulement (pas avec l'agent le plus avancé, Gemini 3 Pro).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309360" y="2011680"/>
            <a:ext cx="5303520" cy="3108960"/>
          </a:xfrm>
          <a:prstGeom prst="roundRect">
            <a:avLst>
              <a:gd name="adj" fmla="val 2353"/>
            </a:avLst>
          </a:prstGeom>
          <a:solidFill>
            <a:srgbClr val="161616"/>
          </a:solidFill>
          <a:ln w="19050">
            <a:solidFill>
              <a:srgbClr val="FF2B4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0" y="224028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 ÇA NE FONCTIONNE PAS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0" y="2651760"/>
            <a:ext cx="4754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 recrée l'écran à la main, en s'en inspirant visuellement.</a:t>
            </a:r>
            <a:endParaRPr lang="en-US" sz="1450" dirty="0"/>
          </a:p>
          <a:p>
            <a:pPr indent="0" marL="0">
              <a:lnSpc>
                <a:spcPts val="2000"/>
              </a:lnSpc>
              <a:buNone/>
            </a:pPr>
            <a:endParaRPr lang="en-US" sz="14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 la peine de chercher un outil tiers de conversion parfaite : la friction du raffinage manuel, c'est la compétence qu'on vient chercher aujourd'hui.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EN AGENCE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vrai changement en agence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212080" cy="3566160"/>
          </a:xfrm>
          <a:prstGeom prst="roundRect">
            <a:avLst>
              <a:gd name="adj" fmla="val 2051"/>
            </a:avLst>
          </a:prstGeom>
          <a:solidFill>
            <a:srgbClr val="161616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2402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68680" y="2743200"/>
            <a:ext cx="4572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Brief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↓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Premières maquettes en 3-4 jours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↓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Révisions client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↓</a:t>
            </a:r>
            <a:endParaRPr lang="en-US" sz="16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Handoff développeur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035040" y="1965960"/>
            <a:ext cx="5577840" cy="3566160"/>
          </a:xfrm>
          <a:prstGeom prst="roundRect">
            <a:avLst>
              <a:gd name="adj" fmla="val 2051"/>
            </a:avLst>
          </a:prstGeom>
          <a:solidFill>
            <a:srgbClr val="161616"/>
          </a:solidFill>
          <a:ln w="19050">
            <a:solidFill>
              <a:srgbClr val="FF2B4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55080" y="22402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MAINTENANT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2743200"/>
            <a:ext cx="512064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Brief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↓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Premier jet IA en quelques minutes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↓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2-3 variantes vues le jour même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↓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Raffinage manuel dans Figma Design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↓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Handoff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NUANCE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accélère le brouillon,
</a:t>
            </a:r>
            <a:pPr indent="0" marL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 le jugement.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66928" y="402336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20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 workflow accéléré brille pour du volume élevé, complexité modérée : pages d'atterrissage, sites vitrines, gabarits marketing.</a:t>
            </a:r>
            <a:endParaRPr lang="en-US" sz="2000" dirty="0"/>
          </a:p>
          <a:p>
            <a:pPr indent="0" marL="0">
              <a:lnSpc>
                <a:spcPts val="2800"/>
              </a:lnSpc>
              <a:buNone/>
            </a:pPr>
            <a:endParaRPr lang="en-US" sz="2000" dirty="0"/>
          </a:p>
          <a:p>
            <a:pPr indent="0" marL="0">
              <a:lnSpc>
                <a:spcPts val="2800"/>
              </a:lnSpc>
              <a:buNone/>
            </a:pPr>
            <a:r>
              <a:rPr lang="en-US" sz="20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 du design de produit complexe, l'IA reste un point de départ : le jugement humain fait le raffinage.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2026-09-09T03:37:42Z</dcterms:created>
  <dcterms:modified xsi:type="dcterms:W3CDTF">2026-09-09T03:37:42Z</dcterms:modified>
</cp:coreProperties>
</file>