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61520" cy="6858000"/>
  <p:notesSz cx="6858000" cy="1216152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COURS 1.1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051560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6000"/>
              </a:lnSpc>
              <a:buNone/>
            </a:pPr>
            <a:r>
              <a:rPr lang="en-US" sz="6000" b="1" spc="-50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travail</a:t>
            </a:r>
            <a:endParaRPr lang="en-US" sz="6000" dirty="0"/>
          </a:p>
          <a:p>
            <a:pPr algn="l" indent="0" marL="0">
              <a:lnSpc>
                <a:spcPts val="6000"/>
              </a:lnSpc>
              <a:buNone/>
            </a:pPr>
            <a:r>
              <a:rPr lang="en-US" sz="6000" b="1" spc="-50" kern="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assisté par </a:t>
            </a:r>
            <a:endParaRPr lang="en-US" sz="6000" dirty="0"/>
          </a:p>
          <a:p>
            <a:pPr algn="l" indent="0" marL="0">
              <a:lnSpc>
                <a:spcPts val="6000"/>
              </a:lnSpc>
              <a:buNone/>
            </a:pPr>
            <a:r>
              <a:rPr lang="en-US" sz="6000" b="1" spc="-5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IA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566928" y="434340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Coder plus vite sans jamais perdre le contrôle de ce qu'on livre.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48640" y="6199632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Techniques d'intégration multimédia  ·  Collège Montmorency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LA RÈGLE NON NÉGOCIABLE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1828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10642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 tu ne comprends pas une ligne,
</a:t>
            </a:r>
            <a:pPr algn="l" indent="0" marL="0">
              <a:lnSpc>
                <a:spcPts val="5200"/>
              </a:lnSpc>
              <a:buNone/>
            </a:pPr>
            <a:r>
              <a:rPr lang="en-US" sz="44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tu ne l'acceptes pas.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566928" y="45720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00"/>
              </a:lnSpc>
              <a:buNone/>
            </a:pPr>
            <a:r>
              <a:rPr lang="en-US" sz="21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L'IA se trompe, parfois beaucoup. Ton travail : repérer ses erreurs, pas lui faire une confiance aveugle.</a:t>
            </a:r>
            <a:endParaRPr lang="en-US" sz="2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QUEL OUTIL, POUR QUOI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0584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Frontière d'usage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5212080" cy="2743200"/>
          </a:xfrm>
          <a:prstGeom prst="roundRect">
            <a:avLst>
              <a:gd name="adj" fmla="val 2667"/>
            </a:avLst>
          </a:prstGeom>
          <a:solidFill>
            <a:srgbClr val="161616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46888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COPILOT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868680" y="315468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Code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68680" y="3749040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Écrire, compléter, corriger.</a:t>
            </a:r>
            <a:endParaRPr lang="en-US" sz="16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Dans VS Code.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035040" y="2148840"/>
            <a:ext cx="5577840" cy="2743200"/>
          </a:xfrm>
          <a:prstGeom prst="roundRect">
            <a:avLst>
              <a:gd name="adj" fmla="val 2667"/>
            </a:avLst>
          </a:prstGeom>
          <a:solidFill>
            <a:srgbClr val="161616"/>
          </a:solidFill>
          <a:ln/>
        </p:spPr>
      </p:sp>
      <p:sp>
        <p:nvSpPr>
          <p:cNvPr id="10" name="Text 8"/>
          <p:cNvSpPr/>
          <p:nvPr/>
        </p:nvSpPr>
        <p:spPr>
          <a:xfrm>
            <a:off x="6355080" y="246888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FIGMA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6355080" y="315468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Design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355080" y="3749040"/>
            <a:ext cx="4937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Explorer, diverger, prototyper.</a:t>
            </a:r>
            <a:endParaRPr lang="en-US" sz="16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Dans Figma.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48640" y="525780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code livré est écrit et compris par toi. L'IA est un soutien, pas un remplacement.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ON PASSE À L'ACTION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09728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800"/>
              </a:lnSpc>
              <a:buNone/>
            </a:pPr>
            <a:r>
              <a:rPr lang="en-US" sz="5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toi de
</a:t>
            </a:r>
            <a:pPr indent="0" marL="0">
              <a:lnSpc>
                <a:spcPts val="5800"/>
              </a:lnSpc>
              <a:buNone/>
            </a:pPr>
            <a:r>
              <a:rPr lang="en-US" sz="56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jouer.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566928" y="434340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00"/>
              </a:lnSpc>
              <a:buNone/>
            </a:pPr>
            <a:r>
              <a:rPr lang="en-US" sz="21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Prochaine étape : activer les comptes GitHub Education + Copilot, puis Figma Éducation.</a:t>
            </a:r>
            <a:endParaRPr lang="en-US" sz="2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LE VRAI CHANGEMENT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5156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compétence clé se déplace.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5212080" cy="2788920"/>
          </a:xfrm>
          <a:prstGeom prst="roundRect">
            <a:avLst>
              <a:gd name="adj" fmla="val 2623"/>
            </a:avLst>
          </a:prstGeom>
          <a:solidFill>
            <a:srgbClr val="161616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4688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AVANT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68680" y="2971800"/>
            <a:ext cx="45720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i="1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Comment mémoriser la syntaxe ? »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6035040" y="2148840"/>
            <a:ext cx="5577840" cy="2788920"/>
          </a:xfrm>
          <a:prstGeom prst="roundRect">
            <a:avLst>
              <a:gd name="adj" fmla="val 2623"/>
            </a:avLst>
          </a:prstGeom>
          <a:solidFill>
            <a:srgbClr val="161616"/>
          </a:solidFill>
          <a:ln w="19050">
            <a:solidFill>
              <a:srgbClr val="FF2B4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355080" y="24688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MAINTENANT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355080" y="2971800"/>
            <a:ext cx="49377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Comment décrire ce que je veux, et reconnaître une bonne réponse ? »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LE CADRE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920240"/>
            <a:ext cx="109728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L'IA change ta vitesse,
</a:t>
            </a:r>
            <a:pPr algn="l" indent="0" marL="0">
              <a:lnSpc>
                <a:spcPts val="5200"/>
              </a:lnSpc>
              <a:buNone/>
            </a:pPr>
            <a:r>
              <a:rPr lang="en-US" sz="46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pas ta responsabilité.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566928" y="43434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Tu dois pouvoir expliquer et défendre tout ce que tu livres.</a:t>
            </a:r>
            <a:endParaRPr lang="en-US" sz="2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OÙ L'IA INTERVIENT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0584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Quatre moments où l'IA intervient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5394960" cy="1645920"/>
          </a:xfrm>
          <a:prstGeom prst="roundRect">
            <a:avLst>
              <a:gd name="adj" fmla="val 3889"/>
            </a:avLst>
          </a:prstGeom>
          <a:solidFill>
            <a:srgbClr val="161616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542032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965960" y="2578608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Planifier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984248" y="310896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Décrire une fonctionnalité, obtenir une structure et un plan.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17920" y="2286000"/>
            <a:ext cx="5394960" cy="1645920"/>
          </a:xfrm>
          <a:prstGeom prst="roundRect">
            <a:avLst>
              <a:gd name="adj" fmla="val 3889"/>
            </a:avLst>
          </a:prstGeom>
          <a:solidFill>
            <a:srgbClr val="161616"/>
          </a:solidFill>
          <a:ln/>
        </p:spPr>
      </p:sp>
      <p:sp>
        <p:nvSpPr>
          <p:cNvPr id="10" name="Text 8"/>
          <p:cNvSpPr/>
          <p:nvPr/>
        </p:nvSpPr>
        <p:spPr>
          <a:xfrm>
            <a:off x="6537960" y="2542032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7635240" y="2578608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Générer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7653528" y="310896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Compléter du code à partir d'une intention claire.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48640" y="4160520"/>
            <a:ext cx="5394960" cy="1645920"/>
          </a:xfrm>
          <a:prstGeom prst="roundRect">
            <a:avLst>
              <a:gd name="adj" fmla="val 3889"/>
            </a:avLst>
          </a:prstGeom>
          <a:solidFill>
            <a:srgbClr val="161616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4416552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1965960" y="4453128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Déboguer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984248" y="498348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Coller une erreur, la faire expliquer dans son contexte.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217920" y="4160520"/>
            <a:ext cx="5394960" cy="1645920"/>
          </a:xfrm>
          <a:prstGeom prst="roundRect">
            <a:avLst>
              <a:gd name="adj" fmla="val 3889"/>
            </a:avLst>
          </a:prstGeom>
          <a:solidFill>
            <a:srgbClr val="161616"/>
          </a:solidFill>
          <a:ln/>
        </p:spPr>
      </p:sp>
      <p:sp>
        <p:nvSpPr>
          <p:cNvPr id="18" name="Text 16"/>
          <p:cNvSpPr/>
          <p:nvPr/>
        </p:nvSpPr>
        <p:spPr>
          <a:xfrm>
            <a:off x="6537960" y="4416552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7635240" y="4453128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Réviser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7653528" y="498348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Faire simplifier ou améliorer un code qui marche déjà.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COURS 1.1  ·  PLANIFIER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5120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 </a:t>
            </a:r>
            <a:pPr algn="l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Planifier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566928" y="2514600"/>
            <a:ext cx="48463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9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Avant d'écrire une ligne, on décrit ce qu'on veut construire et on laisse l'IA proposer une structure et des étapes.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6035040" y="13716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161616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355080" y="16459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PROMPT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355080" y="2057400"/>
            <a:ext cx="50292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« Application web pour gérer des tâches :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ajouter, modifier, filtrer, sauvegarder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dans localStorage.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Génère la structure et les étapes. »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355080" y="37033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RÉPONSE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355080" y="4114800"/>
            <a:ext cx="5029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8DDB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  structure de projet + composants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8DDB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  plan étape par étape + cas limites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COURS 1.1  ·  GÉNÉRER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5120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  </a:t>
            </a:r>
            <a:pPr algn="l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Générer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566928" y="2514600"/>
            <a:ext cx="48463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9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partir d'une intention claire (un nom de fonction, un commentaire décrivant l'effet voulu), Copilot complète le code.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6035040" y="13716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161616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355080" y="16459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TU ÉCRIS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355080" y="2057400"/>
            <a:ext cx="5029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8DDB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animation Anime.js : une carte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8DDB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qui entre en glissant par la gauche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355080" y="29718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COPILOT COMPLÈTE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355080" y="3383280"/>
            <a:ext cx="50292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anime({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targets: '.carte',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translateX: [-200, 0],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opacity: [0, 1],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duration: 600, easing: 'easeOutQuad'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});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COURS 1.1  ·  DÉBOGUER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5120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  </a:t>
            </a:r>
            <a:pPr algn="l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Déboguer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566928" y="2514600"/>
            <a:ext cx="48463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9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On colle un message d'erreur et on le fait expliquer dans son contexte. C'est souvent l'usage le plus rentable au quotidien.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6035040" y="13716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161616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355080" y="16459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L'ERREUR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355080" y="2057400"/>
            <a:ext cx="5029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FF2B4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TypeError: Cannot read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FF2B4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property 'value' of undefined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355080" y="29260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TU DEMANDES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355080" y="3337560"/>
            <a:ext cx="5029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« Explique cette erreur dans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mon code JavaScript. »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355080" y="4343400"/>
            <a:ext cx="5029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8DDB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  cause probable + correctif proposé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COURS 1.1  ·  RÉVISER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5120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 </a:t>
            </a:r>
            <a:pPr algn="l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Réviser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566928" y="2514600"/>
            <a:ext cx="48463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90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On demande comment simplifier ou améliorer un code qui fonctionne déjà. L'IA agit alors comme un pair programmeur.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6035040" y="13716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161616"/>
          </a:solidFill>
          <a:ln w="12700">
            <a:solidFill>
              <a:srgbClr val="1F1F1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355080" y="16459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AVANT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355080" y="2057400"/>
            <a:ext cx="5029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B8B8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const actifs = users.filter(u =&gt; {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B8B8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return u.active === true;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B8B8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});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355080" y="32461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APRÈS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355080" y="3657600"/>
            <a:ext cx="5029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8DDB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const actifs =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8DDB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users.filter(u =&gt; u.active);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355080" y="470916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A6A6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« Comment simplifier ce code ? »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5</a:t>
            </a:r>
            <a:pPr algn="l" indent="0" marL="0">
              <a:buNone/>
            </a:pPr>
            <a:r>
              <a:rPr lang="en-US" sz="1200" spc="300" kern="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  ·   LA MÉTHODE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0881360" y="6199632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6A6A6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0584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boucle de travail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3447288" cy="1600200"/>
          </a:xfrm>
          <a:prstGeom prst="roundRect">
            <a:avLst>
              <a:gd name="adj" fmla="val 4000"/>
            </a:avLst>
          </a:prstGeom>
          <a:solidFill>
            <a:srgbClr val="161616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37744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508760" y="2423160"/>
            <a:ext cx="23500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Intention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27048" y="2898648"/>
            <a:ext cx="230428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Savoir ce qu'on veut, et à quoi ressemble un bon résultat.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233672" y="2148840"/>
            <a:ext cx="3447288" cy="1600200"/>
          </a:xfrm>
          <a:prstGeom prst="roundRect">
            <a:avLst>
              <a:gd name="adj" fmla="val 4000"/>
            </a:avLst>
          </a:prstGeom>
          <a:solidFill>
            <a:srgbClr val="161616"/>
          </a:solidFill>
          <a:ln/>
        </p:spPr>
      </p:sp>
      <p:sp>
        <p:nvSpPr>
          <p:cNvPr id="10" name="Text 8"/>
          <p:cNvSpPr/>
          <p:nvPr/>
        </p:nvSpPr>
        <p:spPr>
          <a:xfrm>
            <a:off x="4507992" y="237744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5193792" y="2423160"/>
            <a:ext cx="23500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Générer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212080" y="2898648"/>
            <a:ext cx="230428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Par petits incréments, jamais tout d'un coup.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7918704" y="2148840"/>
            <a:ext cx="3447288" cy="1600200"/>
          </a:xfrm>
          <a:prstGeom prst="roundRect">
            <a:avLst>
              <a:gd name="adj" fmla="val 4000"/>
            </a:avLst>
          </a:prstGeom>
          <a:solidFill>
            <a:srgbClr val="161616"/>
          </a:solidFill>
          <a:ln/>
        </p:spPr>
      </p:sp>
      <p:sp>
        <p:nvSpPr>
          <p:cNvPr id="14" name="Text 12"/>
          <p:cNvSpPr/>
          <p:nvPr/>
        </p:nvSpPr>
        <p:spPr>
          <a:xfrm>
            <a:off x="8193024" y="237744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8878824" y="2423160"/>
            <a:ext cx="23500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Comprendre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897112" y="2898648"/>
            <a:ext cx="230428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Si tu ne peux pas l'expliquer, tu ne l'acceptes pas.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3977640"/>
            <a:ext cx="3447288" cy="1600200"/>
          </a:xfrm>
          <a:prstGeom prst="roundRect">
            <a:avLst>
              <a:gd name="adj" fmla="val 4000"/>
            </a:avLst>
          </a:prstGeom>
          <a:solidFill>
            <a:srgbClr val="161616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420624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1508760" y="4251960"/>
            <a:ext cx="23500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Tester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527048" y="4727448"/>
            <a:ext cx="230428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Vérifier chaque incrément (lien avec la qualité, 015Q).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233672" y="3977640"/>
            <a:ext cx="3447288" cy="1600200"/>
          </a:xfrm>
          <a:prstGeom prst="roundRect">
            <a:avLst>
              <a:gd name="adj" fmla="val 4000"/>
            </a:avLst>
          </a:prstGeom>
          <a:solidFill>
            <a:srgbClr val="161616"/>
          </a:solidFill>
          <a:ln/>
        </p:spPr>
      </p:sp>
      <p:sp>
        <p:nvSpPr>
          <p:cNvPr id="22" name="Text 20"/>
          <p:cNvSpPr/>
          <p:nvPr/>
        </p:nvSpPr>
        <p:spPr>
          <a:xfrm>
            <a:off x="4507992" y="420624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</a:t>
            </a:r>
            <a:endParaRPr lang="en-US" sz="2600" dirty="0"/>
          </a:p>
        </p:txBody>
      </p:sp>
      <p:sp>
        <p:nvSpPr>
          <p:cNvPr id="23" name="Text 21"/>
          <p:cNvSpPr/>
          <p:nvPr/>
        </p:nvSpPr>
        <p:spPr>
          <a:xfrm>
            <a:off x="5193792" y="4251960"/>
            <a:ext cx="23500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Commit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5212080" y="4727448"/>
            <a:ext cx="230428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commits petits et fréquents.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7918704" y="3977640"/>
            <a:ext cx="3447288" cy="1600200"/>
          </a:xfrm>
          <a:prstGeom prst="roundRect">
            <a:avLst>
              <a:gd name="adj" fmla="val 4000"/>
            </a:avLst>
          </a:prstGeom>
          <a:solidFill>
            <a:srgbClr val="161616"/>
          </a:solidFill>
          <a:ln/>
        </p:spPr>
      </p:sp>
      <p:sp>
        <p:nvSpPr>
          <p:cNvPr id="26" name="Text 24"/>
          <p:cNvSpPr/>
          <p:nvPr/>
        </p:nvSpPr>
        <p:spPr>
          <a:xfrm>
            <a:off x="8193024" y="420624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</a:t>
            </a:r>
            <a:endParaRPr lang="en-US" sz="2600" dirty="0"/>
          </a:p>
        </p:txBody>
      </p:sp>
      <p:sp>
        <p:nvSpPr>
          <p:cNvPr id="27" name="Text 25"/>
          <p:cNvSpPr/>
          <p:nvPr/>
        </p:nvSpPr>
        <p:spPr>
          <a:xfrm>
            <a:off x="8878824" y="4251960"/>
            <a:ext cx="23500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Documenter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8897112" y="4727448"/>
            <a:ext cx="230428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B8B8B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Dans JOURNAL.md : généré, pourquoi, modifié.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548640" y="58521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2B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↻  à répéter pour chaque incrément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2026-08-25T02:32:23Z</dcterms:created>
  <dcterms:modified xsi:type="dcterms:W3CDTF">2026-08-25T02:32:23Z</dcterms:modified>
</cp:coreProperties>
</file>