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e projet" id="{921ce247-43a9-ff2d-1f4c-2c2555d7cd4e}">
          <p14:sldIdLst>
            <p14:sldId id="256"/>
            <p14:sldId id="257"/>
            <p14:sldId id="258"/>
            <p14:sldId id="259"/>
          </p14:sldIdLst>
        </p14:section>
        <p14:section name="Le produit" id="{e86f5758-1a06-57d7-ce1d-b2d05d94df18}">
          <p14:sldIdLst>
            <p14:sldId id="260"/>
            <p14:sldId id="261"/>
            <p14:sldId id="262"/>
            <p14:sldId id="263"/>
            <p14:sldId id="264"/>
            <p14:sldId id="265"/>
            <p14:sldId id="266"/>
          </p14:sldIdLst>
        </p14:section>
        <p14:section name="Évaluation" id="{ec3c7038-8150-24b3-31cb-06621462b8d3}">
          <p14:sldIdLst>
            <p14:sldId id="267"/>
            <p14:sldId id="268"/>
            <p14:sldId id="269"/>
          </p14:sldIdLst>
        </p14:section>
        <p14:section name="Calendrier" id="{c650708c-8405-85cc-1af6-b25f6ce9c75e}">
          <p14:sldIdLst>
            <p14:sldId id="270"/>
            <p14:sldId id="271"/>
            <p14:sldId id="272"/>
            <p14:sldId id="273"/>
          </p14:sldIdLst>
        </p14:section>
        <p14:section name="À vous" id="{661617c9-2d4e-967c-6972-50596802146a}">
          <p14:sldIdLst>
            <p14:sldId id="274"/>
            <p14:sldId id="275"/>
            <p14:sldId id="276"/>
            <p14:sldId id="27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Aujourd'hui on lance le récit défilant, notre deuxième projet. Objectif de la séance : que vous partiez avec une équipe, un thème, et tout ce qu'il faut pour avancer seuls. On se revoit le mercredi 21 octobre.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Scrollytelling : scroll + storytelling. Le visiteur fait avancer l'histoire en défilant : le texte, les images, les animations et les données apparaissent au bon moment. Ce n'est ni un article ni une vidéo : c'est entre les deux.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Ouvrir pudding.cool et choisir un essai récent. Faire remarquer : le texte reste court, les animations servent le récit, les données apparaissent au moment où on en a besoin. Demander : qu'est-ce qui déclenche chaque animation?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 organisation vous confie un mandat : raconter une histoire de façon immersive. Le thème est libre, dans ces cinq familles. Pensez dès maintenant : est-ce qu'il y a des images à trouver ou à produire? Une donnée à aller chercher?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texte reste court : c'est un récit visuel. Chaque personne possède au moins trois chapitres, c'est ce qui permet de vous évaluer individuellement.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 moins une animation de chaque technique. On les voit en classe à partir du 28 octobre : d'abord le CSS, puis GSAP, puis IntersectionObserver. Pour l'instant, vous les planifiez dans le storyboard.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JSON, vous le maîtrisez déjà avec le portfolio. Nouveau : un fetch vers une API externe gratuite. Pour le cahier de charges, seulement l'idée : dans quel chapitre, et quel genre de données. L'API, on la choisit et on la teste ensemble au cours du 11 novembre. Des ressources pour explorer sont dans la page du cahier de charges.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C'est une initiation : un seul composant, imposé, pour que vous n'ayez pas à décider avant d'avoir appris. On le construit en classe le 11 novembre.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Chacun choisit un format. Une image générée par IA peut servir de départ, mais le découpage des plans, l'assemblage de la séquence ou la vectorisation, c'est votre travail. Tout est cité dans le journal et crédité dans le README.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seul vrai risque de ce projet : vouloir trop en faire. Images en WebP, vidéos de 30 secondes au plus ou hébergées. Tous les garde-fous sont dans les consignes.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négociable : certaines personnes ont des nausées ou des vertiges avec les animations. Le récit doit se lire sans elles. Et on anime transform et opacity parce que le navigateur les anime sans ralentir la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C'est le point le plus important de la journée. Vous travaillez à deux, mais les deux tiers de votre note dépendent de votre propre travail.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trois volets individuels totalisent 40 %. La grille critériée détaillée sera publiée avant la remise du 23 octobre.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9 décembre, la défense se fait en privé, avec des demandes pigées au hasard, comme au jury du portfolio. Vous devez pouvoir montrer, expliquer et modifier le code de vos zones.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dates clés en vermillon : le cahier de charges le 23 octobre, le prototype formatif le 13 novembre, les défenses le 9 décembre et les présentations le 11. Le calendrier détaillé est dans les consignes.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point le plus important sur l'IA. Ce qui est évalué, ce n'est pas seulement le résultat : c'est votre démarche, étape par étape. Nul besoin de tout faire générer sans vous questionner : un projet produit d'un coup ne montre rien de ce que vous savez faire.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 vais vous demander de me montrer votre projet à chaque étape. Si je sens qu'une étape a été sautée, par exemple un chapitre complet généré sans storyboard ni compréhension, je vais vous demander de la recommencer. Et ce sera la même règle pour tout le monde. Ça se verra à la défense.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 portfolio, l'IA était permise, documentée et comprise. Cette fois, on fait un essai : je veux que vous soyez capables de coder par vous-mêmes, et que demander à l'IA ne soit pas un réflexe. Pas de Copilot, pas de ChatGPT ou Claude pour le code, pas d'IA pour le cahier de charges ni le storyboard. Seule exception : générer une image source pour votre média animable, que vous préparez ensuite vous-même. Vous avez la documentation, les notes, les démos en classe, vos collègues et moi. C'est jusqu'à nouvel ordre : si ça change, je vous le dirai.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Tout est dans la page des consignes et le gabarit du cahier de charges. Suivez l'ordre : le contenu d'abord, les animations ensuite, la matrice ensemble. Le mercredi 21 octobre, arrivez avec votre concept et vos chapitres : on avance ensemble le storyboard et la matrice.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GSAP, le CSS au défilement et Vue arrivent en classe à partir du 28 octobre. Bien planifier maintenant, c'est coder plus vite ensuite.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C'est la remise 1, 5 % de la note, en équipe, déposée le vendredi 23 au plus tard à 23 h 59. Le mercredi 21, vous me présentez votre avancement en classe. Je fais la rétroaction le 28, et vous commencez à coder.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 Enric : votre jury de portfolio est jeudi prochain. Gardez-le en priorité, mais lancez au moins le thème et le dépôt aujourd'hui.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RE">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2103120"/>
            <a:ext cx="10698480" cy="1737360"/>
          </a:xfrm>
          <a:prstGeom prst="rect">
            <a:avLst/>
          </a:prstGeom>
          <a:noFill/>
          <a:ln/>
        </p:spPr>
        <p:txBody>
          <a:bodyPr wrap="square" rtlCol="0"/>
          <a:lstStyle>
            <a:lvl1pPr algn="l" indent="0" marL="0">
              <a:buNone/>
              <a:defRPr lang="en-US" sz="5400" b="1" dirty="0">
                <a:solidFill>
                  <a:schemeClr val="tx1"/>
                </a:solidFill>
              </a:defRPr>
            </a:lvl1pPr>
          </a:lstStyle>
          <a:p>
            <a:pPr algn="l" indent="0" marL="0">
              <a:buNone/>
            </a:pPr>
            <a:r>
              <a:rPr lang="en-US" sz="5400" b="1" dirty="0">
                <a:solidFill>
                  <a:schemeClr val="tx1"/>
                </a:solidFill>
              </a:rPr>
              <a:t>Titre</a:t>
            </a:r>
            <a:endParaRPr lang="en-US" sz="5400" dirty="0"/>
          </a:p>
        </p:txBody>
      </p:sp>
      <p:sp>
        <p:nvSpPr>
          <p:cNvPr id="3" name="Text 0"/>
          <p:cNvSpPr/>
          <p:nvPr>
            <p:ph idx="101" type="body" hasCustomPrompt="1"/>
          </p:nvPr>
        </p:nvSpPr>
        <p:spPr>
          <a:xfrm>
            <a:off x="731520" y="4069080"/>
            <a:ext cx="10698480" cy="731520"/>
          </a:xfrm>
          <a:prstGeom prst="rect">
            <a:avLst/>
          </a:prstGeom>
          <a:noFill/>
          <a:ln/>
        </p:spPr>
        <p:txBody>
          <a:bodyPr wrap="square" rtlCol="0"/>
          <a:lstStyle>
            <a:lvl1pPr indent="0" marL="0">
              <a:buNone/>
              <a:defRPr lang="en-US" sz="2000" dirty="0">
                <a:solidFill>
                  <a:schemeClr val="tx2"/>
                </a:solidFill>
              </a:defRPr>
            </a:lvl1pPr>
          </a:lstStyle>
          <a:p>
            <a:pPr indent="0" marL="0">
              <a:buNone/>
            </a:pPr>
            <a:r>
              <a:rPr lang="en-US" sz="2000" dirty="0">
                <a:solidFill>
                  <a:schemeClr val="tx2"/>
                </a:solidFill>
              </a:rPr>
              <a:t>Sous-titre</a:t>
            </a:r>
            <a:endParaRPr lang="en-US" sz="2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U">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411480"/>
            <a:ext cx="10698480" cy="822960"/>
          </a:xfrm>
          <a:prstGeom prst="rect">
            <a:avLst/>
          </a:prstGeom>
          <a:noFill/>
          <a:ln/>
        </p:spPr>
        <p:txBody>
          <a:bodyPr wrap="square" rtlCol="0"/>
          <a:lstStyle>
            <a:lvl1pPr algn="l" indent="0" marL="0">
              <a:buNone/>
              <a:defRPr lang="en-US" sz="3200" b="1" dirty="0">
                <a:solidFill>
                  <a:schemeClr val="tx1"/>
                </a:solidFill>
              </a:defRPr>
            </a:lvl1pPr>
          </a:lstStyle>
          <a:p>
            <a:pPr algn="l" indent="0" marL="0">
              <a:buNone/>
            </a:pPr>
            <a:r>
              <a:rPr lang="en-US" sz="3200" b="1" dirty="0">
                <a:solidFill>
                  <a:schemeClr val="tx1"/>
                </a:solidFill>
              </a:rPr>
              <a:t>Titre</a:t>
            </a:r>
            <a:endParaRPr lang="en-US" sz="32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NONCE">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1828800"/>
            <a:ext cx="10698480" cy="2377440"/>
          </a:xfrm>
          <a:prstGeom prst="rect">
            <a:avLst/>
          </a:prstGeom>
          <a:noFill/>
          <a:ln/>
        </p:spPr>
        <p:txBody>
          <a:bodyPr wrap="square" rtlCol="0"/>
          <a:lstStyle>
            <a:lvl1pPr algn="l" indent="0" marL="0">
              <a:buNone/>
              <a:defRPr lang="en-US" sz="6000" b="1" dirty="0">
                <a:solidFill>
                  <a:schemeClr val="tx1"/>
                </a:solidFill>
              </a:defRPr>
            </a:lvl1pPr>
          </a:lstStyle>
          <a:p>
            <a:pPr algn="l" indent="0" marL="0">
              <a:buNone/>
            </a:pPr>
            <a:r>
              <a:rPr lang="en-US" sz="6000" b="1" dirty="0">
                <a:solidFill>
                  <a:schemeClr val="tx1"/>
                </a:solidFill>
              </a:rPr>
              <a:t>Énoncé</a:t>
            </a:r>
            <a:endParaRPr lang="en-US" sz="60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3.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3.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3.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3.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3.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3.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731520" y="2103120"/>
            <a:ext cx="10698480" cy="1737360"/>
          </a:xfrm>
          <a:prstGeom prst="rect">
            <a:avLst/>
          </a:prstGeom>
          <a:noFill/>
          <a:ln/>
        </p:spPr>
        <p:txBody>
          <a:bodyPr wrap="square" lIns="0" tIns="0" rIns="0" bIns="0" rtlCol="0" anchor="b"/>
          <a:lstStyle/>
          <a:p>
            <a:pPr algn="l" indent="0" marL="0">
              <a:buNone/>
            </a:pPr>
            <a:r>
              <a:rPr lang="en-US" sz="5400" b="1" dirty="0">
                <a:solidFill>
                  <a:schemeClr val="tx1"/>
                </a:solidFill>
              </a:rPr>
              <a:t>Récit défilant</a:t>
            </a:r>
            <a:pPr algn="l" indent="0" marL="0">
              <a:buNone/>
            </a:pPr>
            <a:r>
              <a:rPr lang="en-US" sz="5400" b="1" dirty="0">
                <a:solidFill>
                  <a:schemeClr val="accent1"/>
                </a:solidFill>
              </a:rPr>
              <a:t>.</a:t>
            </a:r>
            <a:endParaRPr lang="en-US" sz="5400" dirty="0"/>
          </a:p>
        </p:txBody>
      </p:sp>
      <p:sp>
        <p:nvSpPr>
          <p:cNvPr id="3" name="Text 0"/>
          <p:cNvSpPr/>
          <p:nvPr>
            <p:ph idx="101" type="body" hasCustomPrompt="1"/>
          </p:nvPr>
        </p:nvSpPr>
        <p:spPr>
          <a:xfrm>
            <a:off x="731520" y="4069080"/>
            <a:ext cx="10698480" cy="731520"/>
          </a:xfrm>
          <a:prstGeom prst="rect">
            <a:avLst/>
          </a:prstGeom>
          <a:noFill/>
          <a:ln/>
        </p:spPr>
        <p:txBody>
          <a:bodyPr wrap="square" lIns="0" tIns="0" rIns="0" bIns="0" rtlCol="0"/>
          <a:lstStyle/>
          <a:p>
            <a:pPr indent="0" marL="0">
              <a:buNone/>
            </a:pPr>
            <a:r>
              <a:rPr lang="en-US" sz="2000" dirty="0">
                <a:solidFill>
                  <a:schemeClr val="tx2"/>
                </a:solidFill>
              </a:rPr>
              <a:t>Web 5 · Projet 2 · Lancement</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1828800"/>
            <a:ext cx="10698480" cy="2377440"/>
          </a:xfrm>
          <a:prstGeom prst="rect">
            <a:avLst/>
          </a:prstGeom>
          <a:noFill/>
          <a:ln/>
        </p:spPr>
        <p:txBody>
          <a:bodyPr wrap="square" lIns="0" tIns="0" rIns="0" bIns="0" rtlCol="0" anchor="ctr"/>
          <a:lstStyle/>
          <a:p>
            <a:pPr algn="l" indent="0" marL="0">
              <a:buNone/>
            </a:pPr>
            <a:r>
              <a:rPr lang="en-US" sz="6000" b="1" dirty="0">
                <a:solidFill>
                  <a:schemeClr val="tx1"/>
                </a:solidFill>
              </a:rPr>
              <a:t>Le défilement </a:t>
            </a:r>
            <a:pPr algn="l" indent="0" marL="0">
              <a:buNone/>
            </a:pPr>
            <a:r>
              <a:rPr lang="en-US" sz="6000" b="1" dirty="0">
                <a:solidFill>
                  <a:schemeClr val="accent1"/>
                </a:solidFill>
              </a:rPr>
              <a:t>raconte</a:t>
            </a:r>
            <a:pPr algn="l" indent="0" marL="0">
              <a:buNone/>
            </a:pPr>
            <a:r>
              <a:rPr lang="en-US" sz="6000" b="1" dirty="0">
                <a:solidFill>
                  <a:schemeClr val="tx1"/>
                </a:solidFill>
              </a:rPr>
              <a:t>.</a:t>
            </a:r>
            <a:endParaRPr lang="en-US" sz="6000" dirty="0"/>
          </a:p>
        </p:txBody>
      </p:sp>
      <p:sp>
        <p:nvSpPr>
          <p:cNvPr id="3" name="kicker"/>
          <p:cNvSpPr txBox="1"/>
          <p:nvPr/>
        </p:nvSpPr>
        <p:spPr>
          <a:xfrm>
            <a:off x="731520" y="1463040"/>
            <a:ext cx="10698480" cy="365760"/>
          </a:xfrm>
          <a:prstGeom prst="rect">
            <a:avLst/>
          </a:prstGeom>
          <a:noFill/>
          <a:ln/>
        </p:spPr>
        <p:txBody>
          <a:bodyPr wrap="square" lIns="0" tIns="0" rIns="0" bIns="0" rtlCol="0" anchor="ctr"/>
          <a:lstStyle/>
          <a:p>
            <a:pPr indent="0" marL="0">
              <a:buNone/>
            </a:pPr>
            <a:r>
              <a:rPr lang="en-US" sz="1300" spc="400" kern="0" dirty="0">
                <a:solidFill>
                  <a:schemeClr val="tx2"/>
                </a:solidFill>
              </a:rPr>
              <a:t>LE SCROLLYTELLING</a:t>
            </a:r>
            <a:endParaRPr lang="en-US" sz="13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731520" y="411480"/>
            <a:ext cx="10698480" cy="822960"/>
          </a:xfrm>
          <a:prstGeom prst="rect">
            <a:avLst/>
          </a:prstGeom>
          <a:noFill/>
          <a:ln/>
        </p:spPr>
        <p:txBody>
          <a:bodyPr wrap="square" lIns="0" tIns="0" rIns="0" bIns="0" rtlCol="0" anchor="ctr"/>
          <a:lstStyle/>
          <a:p>
            <a:pPr algn="l" indent="0" marL="0">
              <a:buNone/>
            </a:pPr>
            <a:r>
              <a:rPr lang="en-US" sz="3200" b="1" dirty="0">
                <a:solidFill>
                  <a:schemeClr val="tx1"/>
                </a:solidFill>
              </a:rPr>
              <a:t>Des exemples</a:t>
            </a:r>
            <a:endParaRPr lang="en-US" sz="3200" dirty="0"/>
          </a:p>
        </p:txBody>
      </p:sp>
      <p:sp>
        <p:nvSpPr>
          <p:cNvPr id="3" name="carte-0"/>
          <p:cNvSpPr/>
          <p:nvPr/>
        </p:nvSpPr>
        <p:spPr>
          <a:xfrm>
            <a:off x="731520" y="1737360"/>
            <a:ext cx="5189220" cy="2743200"/>
          </a:xfrm>
          <a:prstGeom prst="roundRect">
            <a:avLst>
              <a:gd name="adj" fmla="val 4000"/>
            </a:avLst>
          </a:prstGeom>
          <a:solidFill>
            <a:schemeClr val="bg2"/>
          </a:solidFill>
          <a:ln w="15875">
            <a:solidFill>
              <a:srgbClr val="2E2E2E"/>
            </a:solidFill>
            <a:prstDash val="solid"/>
          </a:ln>
        </p:spPr>
      </p:sp>
      <p:pic>
        <p:nvPicPr>
          <p:cNvPr id="4" name="Image 0" descr="preencoded.png">    </p:cNvPr>
          <p:cNvPicPr>
            <a:picLocks noChangeAspect="1"/>
          </p:cNvPicPr>
          <p:nvPr/>
        </p:nvPicPr>
        <p:blipFill>
          <a:blip r:embed="rId1"/>
          <a:stretch>
            <a:fillRect/>
          </a:stretch>
        </p:blipFill>
        <p:spPr>
          <a:xfrm>
            <a:off x="1005840" y="2011680"/>
            <a:ext cx="594360" cy="594360"/>
          </a:xfrm>
          <a:prstGeom prst="rect">
            <a:avLst/>
          </a:prstGeom>
        </p:spPr>
      </p:pic>
      <p:sp>
        <p:nvSpPr>
          <p:cNvPr id="5" name="Text 2"/>
          <p:cNvSpPr txBox="1"/>
          <p:nvPr/>
        </p:nvSpPr>
        <p:spPr>
          <a:xfrm>
            <a:off x="1005840" y="2743200"/>
            <a:ext cx="4640580" cy="777240"/>
          </a:xfrm>
          <a:prstGeom prst="rect">
            <a:avLst/>
          </a:prstGeom>
          <a:noFill/>
          <a:ln/>
        </p:spPr>
        <p:txBody>
          <a:bodyPr wrap="square" lIns="0" tIns="0" rIns="0" bIns="0" rtlCol="0" anchor="t"/>
          <a:lstStyle/>
          <a:p>
            <a:pPr indent="0" marL="0">
              <a:buNone/>
            </a:pPr>
            <a:r>
              <a:rPr lang="en-US" sz="1900" b="1" dirty="0">
                <a:solidFill>
                  <a:schemeClr val="tx1"/>
                </a:solidFill>
              </a:rPr>
              <a:t>The Pudding</a:t>
            </a:r>
            <a:endParaRPr lang="en-US" sz="1900" dirty="0"/>
          </a:p>
        </p:txBody>
      </p:sp>
      <p:sp>
        <p:nvSpPr>
          <p:cNvPr id="6" name="Text 3"/>
          <p:cNvSpPr txBox="1"/>
          <p:nvPr/>
        </p:nvSpPr>
        <p:spPr>
          <a:xfrm>
            <a:off x="1005840" y="3566160"/>
            <a:ext cx="4640580" cy="777240"/>
          </a:xfrm>
          <a:prstGeom prst="rect">
            <a:avLst/>
          </a:prstGeom>
          <a:noFill/>
          <a:ln/>
        </p:spPr>
        <p:txBody>
          <a:bodyPr wrap="square" lIns="0" tIns="0" rIns="0" bIns="0" rtlCol="0" anchor="t"/>
          <a:lstStyle/>
          <a:p>
            <a:pPr indent="0" marL="0">
              <a:buNone/>
            </a:pPr>
            <a:r>
              <a:rPr lang="en-US" sz="1500" dirty="0">
                <a:solidFill>
                  <a:schemeClr val="tx2"/>
                </a:solidFill>
              </a:rPr>
              <a:t>pudding.cool : des essais visuels construits sur des données.</a:t>
            </a:r>
            <a:endParaRPr lang="en-US" sz="1500" dirty="0"/>
          </a:p>
        </p:txBody>
      </p:sp>
      <p:sp>
        <p:nvSpPr>
          <p:cNvPr id="7" name="carte-1"/>
          <p:cNvSpPr/>
          <p:nvPr/>
        </p:nvSpPr>
        <p:spPr>
          <a:xfrm>
            <a:off x="6240780" y="1737360"/>
            <a:ext cx="5189220" cy="2743200"/>
          </a:xfrm>
          <a:prstGeom prst="roundRect">
            <a:avLst>
              <a:gd name="adj" fmla="val 4000"/>
            </a:avLst>
          </a:prstGeom>
          <a:solidFill>
            <a:schemeClr val="bg2"/>
          </a:solidFill>
          <a:ln w="15875">
            <a:solidFill>
              <a:srgbClr val="2E2E2E"/>
            </a:solidFill>
            <a:prstDash val="solid"/>
          </a:ln>
        </p:spPr>
      </p:sp>
      <p:pic>
        <p:nvPicPr>
          <p:cNvPr id="8" name="Image 1" descr="preencoded.png">    </p:cNvPr>
          <p:cNvPicPr>
            <a:picLocks noChangeAspect="1"/>
          </p:cNvPicPr>
          <p:nvPr/>
        </p:nvPicPr>
        <p:blipFill>
          <a:blip r:embed="rId2"/>
          <a:stretch>
            <a:fillRect/>
          </a:stretch>
        </p:blipFill>
        <p:spPr>
          <a:xfrm>
            <a:off x="6515100" y="2011680"/>
            <a:ext cx="594360" cy="594360"/>
          </a:xfrm>
          <a:prstGeom prst="rect">
            <a:avLst/>
          </a:prstGeom>
        </p:spPr>
      </p:pic>
      <p:sp>
        <p:nvSpPr>
          <p:cNvPr id="9" name="Text 5"/>
          <p:cNvSpPr txBox="1"/>
          <p:nvPr/>
        </p:nvSpPr>
        <p:spPr>
          <a:xfrm>
            <a:off x="6515100" y="2743200"/>
            <a:ext cx="4640580" cy="777240"/>
          </a:xfrm>
          <a:prstGeom prst="rect">
            <a:avLst/>
          </a:prstGeom>
          <a:noFill/>
          <a:ln/>
        </p:spPr>
        <p:txBody>
          <a:bodyPr wrap="square" lIns="0" tIns="0" rIns="0" bIns="0" rtlCol="0" anchor="t"/>
          <a:lstStyle/>
          <a:p>
            <a:pPr indent="0" marL="0">
              <a:buNone/>
            </a:pPr>
            <a:r>
              <a:rPr lang="en-US" sz="1900" b="1" dirty="0">
                <a:solidFill>
                  <a:schemeClr val="tx1"/>
                </a:solidFill>
              </a:rPr>
              <a:t>Snow Fall</a:t>
            </a:r>
            <a:endParaRPr lang="en-US" sz="1900" dirty="0"/>
          </a:p>
        </p:txBody>
      </p:sp>
      <p:sp>
        <p:nvSpPr>
          <p:cNvPr id="10" name="Text 6"/>
          <p:cNvSpPr txBox="1"/>
          <p:nvPr/>
        </p:nvSpPr>
        <p:spPr>
          <a:xfrm>
            <a:off x="6515100" y="3566160"/>
            <a:ext cx="4640580" cy="777240"/>
          </a:xfrm>
          <a:prstGeom prst="rect">
            <a:avLst/>
          </a:prstGeom>
          <a:noFill/>
          <a:ln/>
        </p:spPr>
        <p:txBody>
          <a:bodyPr wrap="square" lIns="0" tIns="0" rIns="0" bIns="0" rtlCol="0" anchor="t"/>
          <a:lstStyle/>
          <a:p>
            <a:pPr indent="0" marL="0">
              <a:buNone/>
            </a:pPr>
            <a:r>
              <a:rPr lang="en-US" sz="1500" dirty="0">
                <a:solidFill>
                  <a:schemeClr val="tx2"/>
                </a:solidFill>
              </a:rPr>
              <a:t>The New York Times, 2012 : un des premiers récits défilants célèbres.</a:t>
            </a:r>
            <a:endParaRPr lang="en-US" sz="1500" dirty="0"/>
          </a:p>
        </p:txBody>
      </p:sp>
      <p:sp>
        <p:nvSpPr>
          <p:cNvPr id="11" name="Text 7"/>
          <p:cNvSpPr txBox="1"/>
          <p:nvPr/>
        </p:nvSpPr>
        <p:spPr>
          <a:xfrm>
            <a:off x="731520" y="4937760"/>
            <a:ext cx="10698480" cy="457200"/>
          </a:xfrm>
          <a:prstGeom prst="rect">
            <a:avLst/>
          </a:prstGeom>
          <a:noFill/>
          <a:ln/>
        </p:spPr>
        <p:txBody>
          <a:bodyPr wrap="square" lIns="0" tIns="0" rIns="0" bIns="0" rtlCol="0" anchor="ctr"/>
          <a:lstStyle/>
          <a:p>
            <a:pPr indent="0" marL="0">
              <a:buNone/>
            </a:pPr>
            <a:r>
              <a:rPr lang="en-US" sz="1800" b="1" dirty="0">
                <a:solidFill>
                  <a:schemeClr val="tx2"/>
                </a:solidFill>
              </a:rPr>
              <a:t>→ On les ouvre en direct</a:t>
            </a:r>
            <a:endParaRPr lang="en-US" sz="18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731520" y="411480"/>
            <a:ext cx="10698480" cy="822960"/>
          </a:xfrm>
          <a:prstGeom prst="rect">
            <a:avLst/>
          </a:prstGeom>
          <a:noFill/>
          <a:ln/>
        </p:spPr>
        <p:txBody>
          <a:bodyPr wrap="square" lIns="0" tIns="0" rIns="0" bIns="0" rtlCol="0" anchor="ctr"/>
          <a:lstStyle/>
          <a:p>
            <a:pPr algn="l" indent="0" marL="0">
              <a:buNone/>
            </a:pPr>
            <a:r>
              <a:rPr lang="en-US" sz="3200" b="1" dirty="0">
                <a:solidFill>
                  <a:schemeClr val="tx1"/>
                </a:solidFill>
              </a:rPr>
              <a:t>Votre mandat : </a:t>
            </a:r>
            <a:pPr algn="l" indent="0" marL="0">
              <a:buNone/>
            </a:pPr>
            <a:r>
              <a:rPr lang="en-US" sz="3200" b="1" dirty="0">
                <a:solidFill>
                  <a:schemeClr val="accent1"/>
                </a:solidFill>
              </a:rPr>
              <a:t>en équipe de 2</a:t>
            </a:r>
            <a:endParaRPr lang="en-US" sz="3200" dirty="0"/>
          </a:p>
        </p:txBody>
      </p:sp>
      <p:sp>
        <p:nvSpPr>
          <p:cNvPr id="3" name="carte-0"/>
          <p:cNvSpPr/>
          <p:nvPr/>
        </p:nvSpPr>
        <p:spPr>
          <a:xfrm>
            <a:off x="731520" y="1737360"/>
            <a:ext cx="1883664" cy="2926080"/>
          </a:xfrm>
          <a:prstGeom prst="roundRect">
            <a:avLst>
              <a:gd name="adj" fmla="val 5825"/>
            </a:avLst>
          </a:prstGeom>
          <a:solidFill>
            <a:schemeClr val="bg2"/>
          </a:solidFill>
          <a:ln w="15875">
            <a:solidFill>
              <a:srgbClr val="2E2E2E"/>
            </a:solidFill>
            <a:prstDash val="solid"/>
          </a:ln>
        </p:spPr>
      </p:sp>
      <p:pic>
        <p:nvPicPr>
          <p:cNvPr id="4" name="Image 0" descr="preencoded.png">    </p:cNvPr>
          <p:cNvPicPr>
            <a:picLocks noChangeAspect="1"/>
          </p:cNvPicPr>
          <p:nvPr/>
        </p:nvPicPr>
        <p:blipFill>
          <a:blip r:embed="rId1"/>
          <a:stretch>
            <a:fillRect/>
          </a:stretch>
        </p:blipFill>
        <p:spPr>
          <a:xfrm>
            <a:off x="1005840" y="2011680"/>
            <a:ext cx="594360" cy="594360"/>
          </a:xfrm>
          <a:prstGeom prst="rect">
            <a:avLst/>
          </a:prstGeom>
        </p:spPr>
      </p:pic>
      <p:sp>
        <p:nvSpPr>
          <p:cNvPr id="5" name="Text 2"/>
          <p:cNvSpPr txBox="1"/>
          <p:nvPr/>
        </p:nvSpPr>
        <p:spPr>
          <a:xfrm>
            <a:off x="1005840" y="2743200"/>
            <a:ext cx="1335024" cy="777240"/>
          </a:xfrm>
          <a:prstGeom prst="rect">
            <a:avLst/>
          </a:prstGeom>
          <a:noFill/>
          <a:ln/>
        </p:spPr>
        <p:txBody>
          <a:bodyPr wrap="square" lIns="0" tIns="0" rIns="0" bIns="0" rtlCol="0" anchor="t"/>
          <a:lstStyle/>
          <a:p>
            <a:pPr indent="0" marL="0">
              <a:buNone/>
            </a:pPr>
            <a:r>
              <a:rPr lang="en-US" sz="1400" b="1" dirty="0">
                <a:solidFill>
                  <a:schemeClr val="tx1"/>
                </a:solidFill>
              </a:rPr>
              <a:t>Une cause</a:t>
            </a:r>
            <a:endParaRPr lang="en-US" sz="1400" dirty="0"/>
          </a:p>
        </p:txBody>
      </p:sp>
      <p:sp>
        <p:nvSpPr>
          <p:cNvPr id="6" name="Text 3"/>
          <p:cNvSpPr txBox="1"/>
          <p:nvPr/>
        </p:nvSpPr>
        <p:spPr>
          <a:xfrm>
            <a:off x="1005840" y="3566160"/>
            <a:ext cx="1335024" cy="960120"/>
          </a:xfrm>
          <a:prstGeom prst="rect">
            <a:avLst/>
          </a:prstGeom>
          <a:noFill/>
          <a:ln/>
        </p:spPr>
        <p:txBody>
          <a:bodyPr wrap="square" lIns="0" tIns="0" rIns="0" bIns="0" rtlCol="0" anchor="t"/>
          <a:lstStyle/>
          <a:p>
            <a:pPr indent="0" marL="0">
              <a:buNone/>
            </a:pPr>
            <a:r>
              <a:rPr lang="en-US" sz="1300" dirty="0">
                <a:solidFill>
                  <a:schemeClr val="tx2"/>
                </a:solidFill>
              </a:rPr>
              <a:t>Environnement, santé, société</a:t>
            </a:r>
            <a:endParaRPr lang="en-US" sz="1300" dirty="0"/>
          </a:p>
        </p:txBody>
      </p:sp>
      <p:sp>
        <p:nvSpPr>
          <p:cNvPr id="7" name="carte-1"/>
          <p:cNvSpPr/>
          <p:nvPr/>
        </p:nvSpPr>
        <p:spPr>
          <a:xfrm>
            <a:off x="2935224" y="1737360"/>
            <a:ext cx="1883664" cy="2926080"/>
          </a:xfrm>
          <a:prstGeom prst="roundRect">
            <a:avLst>
              <a:gd name="adj" fmla="val 5825"/>
            </a:avLst>
          </a:prstGeom>
          <a:solidFill>
            <a:schemeClr val="bg2"/>
          </a:solidFill>
          <a:ln w="15875">
            <a:solidFill>
              <a:srgbClr val="2E2E2E"/>
            </a:solidFill>
            <a:prstDash val="solid"/>
          </a:ln>
        </p:spPr>
      </p:sp>
      <p:pic>
        <p:nvPicPr>
          <p:cNvPr id="8" name="Image 1" descr="preencoded.png">    </p:cNvPr>
          <p:cNvPicPr>
            <a:picLocks noChangeAspect="1"/>
          </p:cNvPicPr>
          <p:nvPr/>
        </p:nvPicPr>
        <p:blipFill>
          <a:blip r:embed="rId2"/>
          <a:stretch>
            <a:fillRect/>
          </a:stretch>
        </p:blipFill>
        <p:spPr>
          <a:xfrm>
            <a:off x="3209544" y="2011680"/>
            <a:ext cx="594360" cy="594360"/>
          </a:xfrm>
          <a:prstGeom prst="rect">
            <a:avLst/>
          </a:prstGeom>
        </p:spPr>
      </p:pic>
      <p:sp>
        <p:nvSpPr>
          <p:cNvPr id="9" name="Text 5"/>
          <p:cNvSpPr txBox="1"/>
          <p:nvPr/>
        </p:nvSpPr>
        <p:spPr>
          <a:xfrm>
            <a:off x="3209544" y="2743200"/>
            <a:ext cx="1335024" cy="777240"/>
          </a:xfrm>
          <a:prstGeom prst="rect">
            <a:avLst/>
          </a:prstGeom>
          <a:noFill/>
          <a:ln/>
        </p:spPr>
        <p:txBody>
          <a:bodyPr wrap="square" lIns="0" tIns="0" rIns="0" bIns="0" rtlCol="0" anchor="t"/>
          <a:lstStyle/>
          <a:p>
            <a:pPr indent="0" marL="0">
              <a:buNone/>
            </a:pPr>
            <a:r>
              <a:rPr lang="en-US" sz="1400" b="1" dirty="0">
                <a:solidFill>
                  <a:schemeClr val="tx1"/>
                </a:solidFill>
              </a:rPr>
              <a:t>Un mini-documentaire</a:t>
            </a:r>
            <a:endParaRPr lang="en-US" sz="1400" dirty="0"/>
          </a:p>
        </p:txBody>
      </p:sp>
      <p:sp>
        <p:nvSpPr>
          <p:cNvPr id="10" name="Text 6"/>
          <p:cNvSpPr txBox="1"/>
          <p:nvPr/>
        </p:nvSpPr>
        <p:spPr>
          <a:xfrm>
            <a:off x="3209544" y="3566160"/>
            <a:ext cx="1335024" cy="960120"/>
          </a:xfrm>
          <a:prstGeom prst="rect">
            <a:avLst/>
          </a:prstGeom>
          <a:noFill/>
          <a:ln/>
        </p:spPr>
        <p:txBody>
          <a:bodyPr wrap="square" lIns="0" tIns="0" rIns="0" bIns="0" rtlCol="0" anchor="t"/>
          <a:lstStyle/>
          <a:p>
            <a:pPr indent="0" marL="0">
              <a:buNone/>
            </a:pPr>
            <a:r>
              <a:rPr lang="en-US" sz="1300" dirty="0">
                <a:solidFill>
                  <a:schemeClr val="tx2"/>
                </a:solidFill>
              </a:rPr>
              <a:t>Un lieu, un événement, une personne</a:t>
            </a:r>
            <a:endParaRPr lang="en-US" sz="1300" dirty="0"/>
          </a:p>
        </p:txBody>
      </p:sp>
      <p:sp>
        <p:nvSpPr>
          <p:cNvPr id="11" name="carte-2"/>
          <p:cNvSpPr/>
          <p:nvPr/>
        </p:nvSpPr>
        <p:spPr>
          <a:xfrm>
            <a:off x="5138928" y="1737360"/>
            <a:ext cx="1883664" cy="2926080"/>
          </a:xfrm>
          <a:prstGeom prst="roundRect">
            <a:avLst>
              <a:gd name="adj" fmla="val 5825"/>
            </a:avLst>
          </a:prstGeom>
          <a:solidFill>
            <a:schemeClr val="bg2"/>
          </a:solidFill>
          <a:ln w="15875">
            <a:solidFill>
              <a:srgbClr val="2E2E2E"/>
            </a:solidFill>
            <a:prstDash val="solid"/>
          </a:ln>
        </p:spPr>
      </p:sp>
      <p:pic>
        <p:nvPicPr>
          <p:cNvPr id="12" name="Image 2" descr="preencoded.png">    </p:cNvPr>
          <p:cNvPicPr>
            <a:picLocks noChangeAspect="1"/>
          </p:cNvPicPr>
          <p:nvPr/>
        </p:nvPicPr>
        <p:blipFill>
          <a:blip r:embed="rId3"/>
          <a:stretch>
            <a:fillRect/>
          </a:stretch>
        </p:blipFill>
        <p:spPr>
          <a:xfrm>
            <a:off x="5413248" y="2011680"/>
            <a:ext cx="594360" cy="594360"/>
          </a:xfrm>
          <a:prstGeom prst="rect">
            <a:avLst/>
          </a:prstGeom>
        </p:spPr>
      </p:pic>
      <p:sp>
        <p:nvSpPr>
          <p:cNvPr id="13" name="Text 8"/>
          <p:cNvSpPr txBox="1"/>
          <p:nvPr/>
        </p:nvSpPr>
        <p:spPr>
          <a:xfrm>
            <a:off x="5413248" y="2743200"/>
            <a:ext cx="1335024" cy="777240"/>
          </a:xfrm>
          <a:prstGeom prst="rect">
            <a:avLst/>
          </a:prstGeom>
          <a:noFill/>
          <a:ln/>
        </p:spPr>
        <p:txBody>
          <a:bodyPr wrap="square" lIns="0" tIns="0" rIns="0" bIns="0" rtlCol="0" anchor="t"/>
          <a:lstStyle/>
          <a:p>
            <a:pPr indent="0" marL="0">
              <a:buNone/>
            </a:pPr>
            <a:r>
              <a:rPr lang="en-US" sz="1400" b="1" dirty="0">
                <a:solidFill>
                  <a:schemeClr val="tx1"/>
                </a:solidFill>
              </a:rPr>
              <a:t>Une vitrine</a:t>
            </a:r>
            <a:endParaRPr lang="en-US" sz="1400" dirty="0"/>
          </a:p>
        </p:txBody>
      </p:sp>
      <p:sp>
        <p:nvSpPr>
          <p:cNvPr id="14" name="Text 9"/>
          <p:cNvSpPr txBox="1"/>
          <p:nvPr/>
        </p:nvSpPr>
        <p:spPr>
          <a:xfrm>
            <a:off x="5413248" y="3566160"/>
            <a:ext cx="1335024" cy="960120"/>
          </a:xfrm>
          <a:prstGeom prst="rect">
            <a:avLst/>
          </a:prstGeom>
          <a:noFill/>
          <a:ln/>
        </p:spPr>
        <p:txBody>
          <a:bodyPr wrap="square" lIns="0" tIns="0" rIns="0" bIns="0" rtlCol="0" anchor="t"/>
          <a:lstStyle/>
          <a:p>
            <a:pPr indent="0" marL="0">
              <a:buNone/>
            </a:pPr>
            <a:r>
              <a:rPr lang="en-US" sz="1300" dirty="0">
                <a:solidFill>
                  <a:schemeClr val="tx2"/>
                </a:solidFill>
              </a:rPr>
              <a:t>Un produit, une œuvre, un artiste</a:t>
            </a:r>
            <a:endParaRPr lang="en-US" sz="1300" dirty="0"/>
          </a:p>
        </p:txBody>
      </p:sp>
      <p:sp>
        <p:nvSpPr>
          <p:cNvPr id="15" name="carte-3"/>
          <p:cNvSpPr/>
          <p:nvPr/>
        </p:nvSpPr>
        <p:spPr>
          <a:xfrm>
            <a:off x="7342632" y="1737360"/>
            <a:ext cx="1883664" cy="2926080"/>
          </a:xfrm>
          <a:prstGeom prst="roundRect">
            <a:avLst>
              <a:gd name="adj" fmla="val 5825"/>
            </a:avLst>
          </a:prstGeom>
          <a:solidFill>
            <a:schemeClr val="bg2"/>
          </a:solidFill>
          <a:ln w="15875">
            <a:solidFill>
              <a:srgbClr val="2E2E2E"/>
            </a:solidFill>
            <a:prstDash val="solid"/>
          </a:ln>
        </p:spPr>
      </p:sp>
      <p:pic>
        <p:nvPicPr>
          <p:cNvPr id="16" name="Image 3" descr="preencoded.png">    </p:cNvPr>
          <p:cNvPicPr>
            <a:picLocks noChangeAspect="1"/>
          </p:cNvPicPr>
          <p:nvPr/>
        </p:nvPicPr>
        <p:blipFill>
          <a:blip r:embed="rId4"/>
          <a:stretch>
            <a:fillRect/>
          </a:stretch>
        </p:blipFill>
        <p:spPr>
          <a:xfrm>
            <a:off x="7616952" y="2011680"/>
            <a:ext cx="594360" cy="594360"/>
          </a:xfrm>
          <a:prstGeom prst="rect">
            <a:avLst/>
          </a:prstGeom>
        </p:spPr>
      </p:pic>
      <p:sp>
        <p:nvSpPr>
          <p:cNvPr id="17" name="Text 11"/>
          <p:cNvSpPr txBox="1"/>
          <p:nvPr/>
        </p:nvSpPr>
        <p:spPr>
          <a:xfrm>
            <a:off x="7616952" y="2743200"/>
            <a:ext cx="1335024" cy="777240"/>
          </a:xfrm>
          <a:prstGeom prst="rect">
            <a:avLst/>
          </a:prstGeom>
          <a:noFill/>
          <a:ln/>
        </p:spPr>
        <p:txBody>
          <a:bodyPr wrap="square" lIns="0" tIns="0" rIns="0" bIns="0" rtlCol="0" anchor="t"/>
          <a:lstStyle/>
          <a:p>
            <a:pPr indent="0" marL="0">
              <a:buNone/>
            </a:pPr>
            <a:r>
              <a:rPr lang="en-US" sz="1400" b="1" dirty="0">
                <a:solidFill>
                  <a:schemeClr val="tx1"/>
                </a:solidFill>
              </a:rPr>
              <a:t>Un explicatif</a:t>
            </a:r>
            <a:endParaRPr lang="en-US" sz="1400" dirty="0"/>
          </a:p>
        </p:txBody>
      </p:sp>
      <p:sp>
        <p:nvSpPr>
          <p:cNvPr id="18" name="Text 12"/>
          <p:cNvSpPr txBox="1"/>
          <p:nvPr/>
        </p:nvSpPr>
        <p:spPr>
          <a:xfrm>
            <a:off x="7616952" y="3566160"/>
            <a:ext cx="1335024" cy="960120"/>
          </a:xfrm>
          <a:prstGeom prst="rect">
            <a:avLst/>
          </a:prstGeom>
          <a:noFill/>
          <a:ln/>
        </p:spPr>
        <p:txBody>
          <a:bodyPr wrap="square" lIns="0" tIns="0" rIns="0" bIns="0" rtlCol="0" anchor="t"/>
          <a:lstStyle/>
          <a:p>
            <a:pPr indent="0" marL="0">
              <a:buNone/>
            </a:pPr>
            <a:r>
              <a:rPr lang="en-US" sz="1300" dirty="0">
                <a:solidFill>
                  <a:schemeClr val="tx2"/>
                </a:solidFill>
              </a:rPr>
              <a:t>Comment fonctionne quelque chose</a:t>
            </a:r>
            <a:endParaRPr lang="en-US" sz="1300" dirty="0"/>
          </a:p>
        </p:txBody>
      </p:sp>
      <p:sp>
        <p:nvSpPr>
          <p:cNvPr id="19" name="carte-4"/>
          <p:cNvSpPr/>
          <p:nvPr/>
        </p:nvSpPr>
        <p:spPr>
          <a:xfrm>
            <a:off x="9546336" y="1737360"/>
            <a:ext cx="1883664" cy="2926080"/>
          </a:xfrm>
          <a:prstGeom prst="roundRect">
            <a:avLst>
              <a:gd name="adj" fmla="val 5825"/>
            </a:avLst>
          </a:prstGeom>
          <a:solidFill>
            <a:schemeClr val="bg2"/>
          </a:solidFill>
          <a:ln w="15875">
            <a:solidFill>
              <a:srgbClr val="2E2E2E"/>
            </a:solidFill>
            <a:prstDash val="solid"/>
          </a:ln>
        </p:spPr>
      </p:sp>
      <p:pic>
        <p:nvPicPr>
          <p:cNvPr id="20" name="Image 4" descr="preencoded.png">    </p:cNvPr>
          <p:cNvPicPr>
            <a:picLocks noChangeAspect="1"/>
          </p:cNvPicPr>
          <p:nvPr/>
        </p:nvPicPr>
        <p:blipFill>
          <a:blip r:embed="rId5"/>
          <a:stretch>
            <a:fillRect/>
          </a:stretch>
        </p:blipFill>
        <p:spPr>
          <a:xfrm>
            <a:off x="9820656" y="2011680"/>
            <a:ext cx="594360" cy="594360"/>
          </a:xfrm>
          <a:prstGeom prst="rect">
            <a:avLst/>
          </a:prstGeom>
        </p:spPr>
      </p:pic>
      <p:sp>
        <p:nvSpPr>
          <p:cNvPr id="21" name="Text 14"/>
          <p:cNvSpPr txBox="1"/>
          <p:nvPr/>
        </p:nvSpPr>
        <p:spPr>
          <a:xfrm>
            <a:off x="9820656" y="2743200"/>
            <a:ext cx="1335024" cy="777240"/>
          </a:xfrm>
          <a:prstGeom prst="rect">
            <a:avLst/>
          </a:prstGeom>
          <a:noFill/>
          <a:ln/>
        </p:spPr>
        <p:txBody>
          <a:bodyPr wrap="square" lIns="0" tIns="0" rIns="0" bIns="0" rtlCol="0" anchor="t"/>
          <a:lstStyle/>
          <a:p>
            <a:pPr indent="0" marL="0">
              <a:buNone/>
            </a:pPr>
            <a:r>
              <a:rPr lang="en-US" sz="1400" b="1" dirty="0">
                <a:solidFill>
                  <a:schemeClr val="tx1"/>
                </a:solidFill>
              </a:rPr>
              <a:t>Une fiction</a:t>
            </a:r>
            <a:endParaRPr lang="en-US" sz="1400" dirty="0"/>
          </a:p>
        </p:txBody>
      </p:sp>
      <p:sp>
        <p:nvSpPr>
          <p:cNvPr id="22" name="Text 15"/>
          <p:cNvSpPr txBox="1"/>
          <p:nvPr/>
        </p:nvSpPr>
        <p:spPr>
          <a:xfrm>
            <a:off x="9820656" y="3566160"/>
            <a:ext cx="1335024" cy="960120"/>
          </a:xfrm>
          <a:prstGeom prst="rect">
            <a:avLst/>
          </a:prstGeom>
          <a:noFill/>
          <a:ln/>
        </p:spPr>
        <p:txBody>
          <a:bodyPr wrap="square" lIns="0" tIns="0" rIns="0" bIns="0" rtlCol="0" anchor="t"/>
          <a:lstStyle/>
          <a:p>
            <a:pPr indent="0" marL="0">
              <a:buNone/>
            </a:pPr>
            <a:r>
              <a:rPr lang="en-US" sz="1300" dirty="0">
                <a:solidFill>
                  <a:schemeClr val="tx2"/>
                </a:solidFill>
              </a:rPr>
              <a:t>Un conte, une légende, une histoire inventée</a:t>
            </a:r>
            <a:endParaRPr lang="en-US" sz="13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731520" y="411480"/>
            <a:ext cx="10698480" cy="822960"/>
          </a:xfrm>
          <a:prstGeom prst="rect">
            <a:avLst/>
          </a:prstGeom>
          <a:noFill/>
          <a:ln/>
        </p:spPr>
        <p:txBody>
          <a:bodyPr wrap="square" lIns="0" tIns="0" rIns="0" bIns="0" rtlCol="0" anchor="ctr"/>
          <a:lstStyle/>
          <a:p>
            <a:pPr algn="l" indent="0" marL="0">
              <a:buNone/>
            </a:pPr>
            <a:r>
              <a:rPr lang="en-US" sz="3200" b="1" dirty="0">
                <a:solidFill>
                  <a:schemeClr val="tx1"/>
                </a:solidFill>
              </a:rPr>
              <a:t>Le récit</a:t>
            </a:r>
            <a:endParaRPr lang="en-US" sz="3200" dirty="0"/>
          </a:p>
        </p:txBody>
      </p:sp>
      <p:sp>
        <p:nvSpPr>
          <p:cNvPr id="3" name="Text 1"/>
          <p:cNvSpPr txBox="1"/>
          <p:nvPr/>
        </p:nvSpPr>
        <p:spPr>
          <a:xfrm>
            <a:off x="731520" y="2103120"/>
            <a:ext cx="3291840" cy="1188720"/>
          </a:xfrm>
          <a:prstGeom prst="rect">
            <a:avLst/>
          </a:prstGeom>
          <a:noFill/>
          <a:ln/>
        </p:spPr>
        <p:txBody>
          <a:bodyPr wrap="square" lIns="0" tIns="0" rIns="0" bIns="0" rtlCol="0" anchor="ctr"/>
          <a:lstStyle/>
          <a:p>
            <a:pPr indent="0" marL="0">
              <a:buNone/>
            </a:pPr>
            <a:r>
              <a:rPr lang="en-US" sz="5000" b="1" dirty="0">
                <a:solidFill>
                  <a:schemeClr val="accent1"/>
                </a:solidFill>
              </a:rPr>
              <a:t>6 à 8</a:t>
            </a:r>
            <a:endParaRPr lang="en-US" sz="5000" dirty="0"/>
          </a:p>
        </p:txBody>
      </p:sp>
      <p:sp>
        <p:nvSpPr>
          <p:cNvPr id="4" name="Text 2"/>
          <p:cNvSpPr txBox="1"/>
          <p:nvPr/>
        </p:nvSpPr>
        <p:spPr>
          <a:xfrm>
            <a:off x="731520" y="3383280"/>
            <a:ext cx="3291840" cy="822960"/>
          </a:xfrm>
          <a:prstGeom prst="rect">
            <a:avLst/>
          </a:prstGeom>
          <a:noFill/>
          <a:ln/>
        </p:spPr>
        <p:txBody>
          <a:bodyPr wrap="square" lIns="0" tIns="0" rIns="0" bIns="0" rtlCol="0" anchor="t"/>
          <a:lstStyle/>
          <a:p>
            <a:pPr indent="0" marL="0">
              <a:buNone/>
            </a:pPr>
            <a:r>
              <a:rPr lang="en-US" sz="1800" dirty="0">
                <a:solidFill>
                  <a:schemeClr val="tx2"/>
                </a:solidFill>
              </a:rPr>
              <a:t>chapitres</a:t>
            </a:r>
            <a:endParaRPr lang="en-US" sz="1800" dirty="0"/>
          </a:p>
        </p:txBody>
      </p:sp>
      <p:sp>
        <p:nvSpPr>
          <p:cNvPr id="5" name="Text 3"/>
          <p:cNvSpPr txBox="1"/>
          <p:nvPr/>
        </p:nvSpPr>
        <p:spPr>
          <a:xfrm>
            <a:off x="4297680" y="2103120"/>
            <a:ext cx="3291840" cy="1188720"/>
          </a:xfrm>
          <a:prstGeom prst="rect">
            <a:avLst/>
          </a:prstGeom>
          <a:noFill/>
          <a:ln/>
        </p:spPr>
        <p:txBody>
          <a:bodyPr wrap="square" lIns="0" tIns="0" rIns="0" bIns="0" rtlCol="0" anchor="ctr"/>
          <a:lstStyle/>
          <a:p>
            <a:pPr indent="0" marL="0">
              <a:buNone/>
            </a:pPr>
            <a:r>
              <a:rPr lang="en-US" sz="5000" b="1" dirty="0">
                <a:solidFill>
                  <a:schemeClr val="tx1"/>
                </a:solidFill>
              </a:rPr>
              <a:t>100 à 250</a:t>
            </a:r>
            <a:endParaRPr lang="en-US" sz="5000" dirty="0"/>
          </a:p>
        </p:txBody>
      </p:sp>
      <p:sp>
        <p:nvSpPr>
          <p:cNvPr id="6" name="Text 4"/>
          <p:cNvSpPr txBox="1"/>
          <p:nvPr/>
        </p:nvSpPr>
        <p:spPr>
          <a:xfrm>
            <a:off x="4297680" y="3383280"/>
            <a:ext cx="3291840" cy="822960"/>
          </a:xfrm>
          <a:prstGeom prst="rect">
            <a:avLst/>
          </a:prstGeom>
          <a:noFill/>
          <a:ln/>
        </p:spPr>
        <p:txBody>
          <a:bodyPr wrap="square" lIns="0" tIns="0" rIns="0" bIns="0" rtlCol="0" anchor="t"/>
          <a:lstStyle/>
          <a:p>
            <a:pPr indent="0" marL="0">
              <a:buNone/>
            </a:pPr>
            <a:r>
              <a:rPr lang="en-US" sz="1800" dirty="0">
                <a:solidFill>
                  <a:schemeClr val="tx2"/>
                </a:solidFill>
              </a:rPr>
              <a:t>mots par chapitre</a:t>
            </a:r>
            <a:endParaRPr lang="en-US" sz="1800" dirty="0"/>
          </a:p>
        </p:txBody>
      </p:sp>
      <p:sp>
        <p:nvSpPr>
          <p:cNvPr id="7" name="Text 5"/>
          <p:cNvSpPr txBox="1"/>
          <p:nvPr/>
        </p:nvSpPr>
        <p:spPr>
          <a:xfrm>
            <a:off x="7863840" y="2103120"/>
            <a:ext cx="3291840" cy="1188720"/>
          </a:xfrm>
          <a:prstGeom prst="rect">
            <a:avLst/>
          </a:prstGeom>
          <a:noFill/>
          <a:ln/>
        </p:spPr>
        <p:txBody>
          <a:bodyPr wrap="square" lIns="0" tIns="0" rIns="0" bIns="0" rtlCol="0" anchor="ctr"/>
          <a:lstStyle/>
          <a:p>
            <a:pPr indent="0" marL="0">
              <a:buNone/>
            </a:pPr>
            <a:r>
              <a:rPr lang="en-US" sz="5000" b="1" dirty="0">
                <a:solidFill>
                  <a:schemeClr val="tx1"/>
                </a:solidFill>
              </a:rPr>
              <a:t>3</a:t>
            </a:r>
            <a:endParaRPr lang="en-US" sz="5000" dirty="0"/>
          </a:p>
        </p:txBody>
      </p:sp>
      <p:sp>
        <p:nvSpPr>
          <p:cNvPr id="8" name="Text 6"/>
          <p:cNvSpPr txBox="1"/>
          <p:nvPr/>
        </p:nvSpPr>
        <p:spPr>
          <a:xfrm>
            <a:off x="7863840" y="3383280"/>
            <a:ext cx="3291840" cy="822960"/>
          </a:xfrm>
          <a:prstGeom prst="rect">
            <a:avLst/>
          </a:prstGeom>
          <a:noFill/>
          <a:ln/>
        </p:spPr>
        <p:txBody>
          <a:bodyPr wrap="square" lIns="0" tIns="0" rIns="0" bIns="0" rtlCol="0" anchor="t"/>
          <a:lstStyle/>
          <a:p>
            <a:pPr indent="0" marL="0">
              <a:buNone/>
            </a:pPr>
            <a:r>
              <a:rPr lang="en-US" sz="1800" dirty="0">
                <a:solidFill>
                  <a:schemeClr val="tx2"/>
                </a:solidFill>
              </a:rPr>
              <a:t>chapitres au moins, par personne</a:t>
            </a:r>
            <a:endParaRPr lang="en-US" sz="18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731520" y="411480"/>
            <a:ext cx="10698480" cy="822960"/>
          </a:xfrm>
          <a:prstGeom prst="rect">
            <a:avLst/>
          </a:prstGeom>
          <a:noFill/>
          <a:ln/>
        </p:spPr>
        <p:txBody>
          <a:bodyPr wrap="square" lIns="0" tIns="0" rIns="0" bIns="0" rtlCol="0" anchor="ctr"/>
          <a:lstStyle/>
          <a:p>
            <a:pPr algn="l" indent="0" marL="0">
              <a:buNone/>
            </a:pPr>
            <a:r>
              <a:rPr lang="en-US" sz="3200" b="1" dirty="0">
                <a:solidFill>
                  <a:schemeClr val="tx1"/>
                </a:solidFill>
              </a:rPr>
              <a:t>L'arc animation</a:t>
            </a:r>
            <a:endParaRPr lang="en-US" sz="3200" dirty="0"/>
          </a:p>
        </p:txBody>
      </p:sp>
      <p:sp>
        <p:nvSpPr>
          <p:cNvPr id="3" name="arc-0"/>
          <p:cNvSpPr/>
          <p:nvPr/>
        </p:nvSpPr>
        <p:spPr>
          <a:xfrm>
            <a:off x="731520" y="1828800"/>
            <a:ext cx="3246120" cy="2194560"/>
          </a:xfrm>
          <a:prstGeom prst="roundRect">
            <a:avLst>
              <a:gd name="adj" fmla="val 5000"/>
            </a:avLst>
          </a:prstGeom>
          <a:solidFill>
            <a:schemeClr val="bg2"/>
          </a:solidFill>
          <a:ln w="15875">
            <a:solidFill>
              <a:srgbClr val="2E2E2E"/>
            </a:solidFill>
            <a:prstDash val="solid"/>
          </a:ln>
        </p:spPr>
      </p:sp>
      <p:sp>
        <p:nvSpPr>
          <p:cNvPr id="4" name="Text 2"/>
          <p:cNvSpPr txBox="1"/>
          <p:nvPr/>
        </p:nvSpPr>
        <p:spPr>
          <a:xfrm>
            <a:off x="1005840" y="2103120"/>
            <a:ext cx="2743200" cy="822960"/>
          </a:xfrm>
          <a:prstGeom prst="rect">
            <a:avLst/>
          </a:prstGeom>
          <a:noFill/>
          <a:ln/>
        </p:spPr>
        <p:txBody>
          <a:bodyPr wrap="square" lIns="0" tIns="0" rIns="0" bIns="0" rtlCol="0" anchor="t"/>
          <a:lstStyle/>
          <a:p>
            <a:pPr indent="0" marL="0">
              <a:buNone/>
            </a:pPr>
            <a:r>
              <a:rPr lang="en-US" sz="1800" b="1" dirty="0">
                <a:solidFill>
                  <a:schemeClr val="tx1"/>
                </a:solidFill>
              </a:rPr>
              <a:t>CSS au défilement</a:t>
            </a:r>
            <a:endParaRPr lang="en-US" sz="1800" dirty="0"/>
          </a:p>
        </p:txBody>
      </p:sp>
      <p:sp>
        <p:nvSpPr>
          <p:cNvPr id="5" name="Text 3"/>
          <p:cNvSpPr txBox="1"/>
          <p:nvPr/>
        </p:nvSpPr>
        <p:spPr>
          <a:xfrm>
            <a:off x="1005840" y="2971800"/>
            <a:ext cx="2743200" cy="914400"/>
          </a:xfrm>
          <a:prstGeom prst="rect">
            <a:avLst/>
          </a:prstGeom>
          <a:noFill/>
          <a:ln/>
        </p:spPr>
        <p:txBody>
          <a:bodyPr wrap="square" lIns="0" tIns="0" rIns="0" bIns="0" rtlCol="0" anchor="t"/>
          <a:lstStyle/>
          <a:p>
            <a:pPr indent="0" marL="0">
              <a:buNone/>
            </a:pPr>
            <a:r>
              <a:rPr lang="en-US" sz="1500" dirty="0">
                <a:solidFill>
                  <a:schemeClr val="tx2"/>
                </a:solidFill>
              </a:rPr>
              <a:t>animation-timeline: scroll() et view()</a:t>
            </a:r>
            <a:endParaRPr lang="en-US" sz="1500" dirty="0"/>
          </a:p>
        </p:txBody>
      </p:sp>
      <p:sp>
        <p:nvSpPr>
          <p:cNvPr id="6" name="Text 4"/>
          <p:cNvSpPr txBox="1"/>
          <p:nvPr/>
        </p:nvSpPr>
        <p:spPr>
          <a:xfrm>
            <a:off x="3977640" y="2606040"/>
            <a:ext cx="411480" cy="548640"/>
          </a:xfrm>
          <a:prstGeom prst="rect">
            <a:avLst/>
          </a:prstGeom>
          <a:noFill/>
          <a:ln/>
        </p:spPr>
        <p:txBody>
          <a:bodyPr wrap="square" lIns="0" tIns="0" rIns="0" bIns="0" rtlCol="0" anchor="ctr"/>
          <a:lstStyle/>
          <a:p>
            <a:pPr algn="ctr" indent="0" marL="0">
              <a:buNone/>
            </a:pPr>
            <a:r>
              <a:rPr lang="en-US" sz="2600" dirty="0">
                <a:solidFill>
                  <a:schemeClr val="tx2"/>
                </a:solidFill>
              </a:rPr>
              <a:t>→</a:t>
            </a:r>
            <a:endParaRPr lang="en-US" sz="2600" dirty="0"/>
          </a:p>
        </p:txBody>
      </p:sp>
      <p:sp>
        <p:nvSpPr>
          <p:cNvPr id="7" name="arc-1"/>
          <p:cNvSpPr/>
          <p:nvPr/>
        </p:nvSpPr>
        <p:spPr>
          <a:xfrm>
            <a:off x="4389120" y="1828800"/>
            <a:ext cx="3246120" cy="2194560"/>
          </a:xfrm>
          <a:prstGeom prst="roundRect">
            <a:avLst>
              <a:gd name="adj" fmla="val 5000"/>
            </a:avLst>
          </a:prstGeom>
          <a:solidFill>
            <a:schemeClr val="bg2"/>
          </a:solidFill>
          <a:ln w="15875">
            <a:solidFill>
              <a:srgbClr val="FF2B47"/>
            </a:solidFill>
            <a:prstDash val="solid"/>
          </a:ln>
        </p:spPr>
      </p:sp>
      <p:sp>
        <p:nvSpPr>
          <p:cNvPr id="8" name="Text 6"/>
          <p:cNvSpPr txBox="1"/>
          <p:nvPr/>
        </p:nvSpPr>
        <p:spPr>
          <a:xfrm>
            <a:off x="4663440" y="2103120"/>
            <a:ext cx="2743200" cy="822960"/>
          </a:xfrm>
          <a:prstGeom prst="rect">
            <a:avLst/>
          </a:prstGeom>
          <a:noFill/>
          <a:ln/>
        </p:spPr>
        <p:txBody>
          <a:bodyPr wrap="square" lIns="0" tIns="0" rIns="0" bIns="0" rtlCol="0" anchor="t"/>
          <a:lstStyle/>
          <a:p>
            <a:pPr indent="0" marL="0">
              <a:buNone/>
            </a:pPr>
            <a:r>
              <a:rPr lang="en-US" sz="1800" b="1" dirty="0">
                <a:solidFill>
                  <a:schemeClr val="accent1"/>
                </a:solidFill>
              </a:rPr>
              <a:t>GSAP + ScrollTrigger</a:t>
            </a:r>
            <a:endParaRPr lang="en-US" sz="1800" dirty="0"/>
          </a:p>
        </p:txBody>
      </p:sp>
      <p:sp>
        <p:nvSpPr>
          <p:cNvPr id="9" name="Text 7"/>
          <p:cNvSpPr txBox="1"/>
          <p:nvPr/>
        </p:nvSpPr>
        <p:spPr>
          <a:xfrm>
            <a:off x="4663440" y="2971800"/>
            <a:ext cx="2743200" cy="914400"/>
          </a:xfrm>
          <a:prstGeom prst="rect">
            <a:avLst/>
          </a:prstGeom>
          <a:noFill/>
          <a:ln/>
        </p:spPr>
        <p:txBody>
          <a:bodyPr wrap="square" lIns="0" tIns="0" rIns="0" bIns="0" rtlCol="0" anchor="t"/>
          <a:lstStyle/>
          <a:p>
            <a:pPr indent="0" marL="0">
              <a:buNone/>
            </a:pPr>
            <a:r>
              <a:rPr lang="en-US" sz="1500" dirty="0">
                <a:solidFill>
                  <a:schemeClr val="tx2"/>
                </a:solidFill>
              </a:rPr>
              <a:t>Épingler, synchroniser, orchestrer</a:t>
            </a:r>
            <a:endParaRPr lang="en-US" sz="1500" dirty="0"/>
          </a:p>
        </p:txBody>
      </p:sp>
      <p:sp>
        <p:nvSpPr>
          <p:cNvPr id="10" name="Text 8"/>
          <p:cNvSpPr txBox="1"/>
          <p:nvPr/>
        </p:nvSpPr>
        <p:spPr>
          <a:xfrm>
            <a:off x="7635240" y="2606040"/>
            <a:ext cx="411480" cy="548640"/>
          </a:xfrm>
          <a:prstGeom prst="rect">
            <a:avLst/>
          </a:prstGeom>
          <a:noFill/>
          <a:ln/>
        </p:spPr>
        <p:txBody>
          <a:bodyPr wrap="square" lIns="0" tIns="0" rIns="0" bIns="0" rtlCol="0" anchor="ctr"/>
          <a:lstStyle/>
          <a:p>
            <a:pPr algn="ctr" indent="0" marL="0">
              <a:buNone/>
            </a:pPr>
            <a:r>
              <a:rPr lang="en-US" sz="2600" dirty="0">
                <a:solidFill>
                  <a:schemeClr val="tx2"/>
                </a:solidFill>
              </a:rPr>
              <a:t>→</a:t>
            </a:r>
            <a:endParaRPr lang="en-US" sz="2600" dirty="0"/>
          </a:p>
        </p:txBody>
      </p:sp>
      <p:sp>
        <p:nvSpPr>
          <p:cNvPr id="11" name="arc-2"/>
          <p:cNvSpPr/>
          <p:nvPr/>
        </p:nvSpPr>
        <p:spPr>
          <a:xfrm>
            <a:off x="8046720" y="1828800"/>
            <a:ext cx="3246120" cy="2194560"/>
          </a:xfrm>
          <a:prstGeom prst="roundRect">
            <a:avLst>
              <a:gd name="adj" fmla="val 5000"/>
            </a:avLst>
          </a:prstGeom>
          <a:solidFill>
            <a:schemeClr val="bg2"/>
          </a:solidFill>
          <a:ln w="15875">
            <a:solidFill>
              <a:srgbClr val="2E2E2E"/>
            </a:solidFill>
            <a:prstDash val="solid"/>
          </a:ln>
        </p:spPr>
      </p:sp>
      <p:sp>
        <p:nvSpPr>
          <p:cNvPr id="12" name="Text 10"/>
          <p:cNvSpPr txBox="1"/>
          <p:nvPr/>
        </p:nvSpPr>
        <p:spPr>
          <a:xfrm>
            <a:off x="8321040" y="2103120"/>
            <a:ext cx="2743200" cy="822960"/>
          </a:xfrm>
          <a:prstGeom prst="rect">
            <a:avLst/>
          </a:prstGeom>
          <a:noFill/>
          <a:ln/>
        </p:spPr>
        <p:txBody>
          <a:bodyPr wrap="square" lIns="0" tIns="0" rIns="0" bIns="0" rtlCol="0" anchor="t"/>
          <a:lstStyle/>
          <a:p>
            <a:pPr indent="0" marL="0">
              <a:buNone/>
            </a:pPr>
            <a:r>
              <a:rPr lang="en-US" sz="1800" b="1" dirty="0">
                <a:solidFill>
                  <a:schemeClr val="tx1"/>
                </a:solidFill>
              </a:rPr>
              <a:t>IntersectionObserver</a:t>
            </a:r>
            <a:endParaRPr lang="en-US" sz="1800" dirty="0"/>
          </a:p>
        </p:txBody>
      </p:sp>
      <p:sp>
        <p:nvSpPr>
          <p:cNvPr id="13" name="Text 11"/>
          <p:cNvSpPr txBox="1"/>
          <p:nvPr/>
        </p:nvSpPr>
        <p:spPr>
          <a:xfrm>
            <a:off x="8321040" y="2971800"/>
            <a:ext cx="2743200" cy="914400"/>
          </a:xfrm>
          <a:prstGeom prst="rect">
            <a:avLst/>
          </a:prstGeom>
          <a:noFill/>
          <a:ln/>
        </p:spPr>
        <p:txBody>
          <a:bodyPr wrap="square" lIns="0" tIns="0" rIns="0" bIns="0" rtlCol="0" anchor="t"/>
          <a:lstStyle/>
          <a:p>
            <a:pPr indent="0" marL="0">
              <a:buNone/>
            </a:pPr>
            <a:r>
              <a:rPr lang="en-US" sz="1500" dirty="0">
                <a:solidFill>
                  <a:schemeClr val="tx2"/>
                </a:solidFill>
              </a:rPr>
              <a:t>Déclencher au bon moment</a:t>
            </a:r>
            <a:endParaRPr lang="en-US" sz="1500" dirty="0"/>
          </a:p>
        </p:txBody>
      </p:sp>
      <p:sp>
        <p:nvSpPr>
          <p:cNvPr id="14" name="Text 12"/>
          <p:cNvSpPr txBox="1"/>
          <p:nvPr/>
        </p:nvSpPr>
        <p:spPr>
          <a:xfrm>
            <a:off x="731520" y="4663440"/>
            <a:ext cx="10698480" cy="548640"/>
          </a:xfrm>
          <a:prstGeom prst="rect">
            <a:avLst/>
          </a:prstGeom>
          <a:noFill/>
          <a:ln/>
        </p:spPr>
        <p:txBody>
          <a:bodyPr wrap="square" lIns="0" tIns="0" rIns="0" bIns="0" rtlCol="0" anchor="ctr"/>
          <a:lstStyle/>
          <a:p>
            <a:pPr indent="0" marL="0">
              <a:buNone/>
            </a:pPr>
            <a:r>
              <a:rPr lang="en-US" sz="2000" b="1" dirty="0">
                <a:solidFill>
                  <a:schemeClr val="tx2"/>
                </a:solidFill>
              </a:rPr>
              <a:t>Vous connaissez déjà </a:t>
            </a:r>
            <a:pPr indent="0" marL="0">
              <a:buNone/>
            </a:pPr>
            <a:r>
              <a:rPr lang="en-US" sz="2000" b="1" dirty="0">
                <a:solidFill>
                  <a:schemeClr val="tx1"/>
                </a:solidFill>
              </a:rPr>
              <a:t>Anime.js</a:t>
            </a:r>
            <a:pPr indent="0" marL="0">
              <a:buNone/>
            </a:pPr>
            <a:r>
              <a:rPr lang="en-US" sz="2000" b="1" dirty="0">
                <a:solidFill>
                  <a:schemeClr val="tx2"/>
                </a:solidFill>
              </a:rPr>
              <a:t> : GSAP, c'est le même esprit.</a:t>
            </a:r>
            <a:endParaRPr lang="en-US" sz="20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731520" y="411480"/>
            <a:ext cx="10698480" cy="822960"/>
          </a:xfrm>
          <a:prstGeom prst="rect">
            <a:avLst/>
          </a:prstGeom>
          <a:noFill/>
          <a:ln/>
        </p:spPr>
        <p:txBody>
          <a:bodyPr wrap="square" lIns="0" tIns="0" rIns="0" bIns="0" rtlCol="0" anchor="ctr"/>
          <a:lstStyle/>
          <a:p>
            <a:pPr algn="l" indent="0" marL="0">
              <a:buNone/>
            </a:pPr>
            <a:r>
              <a:rPr lang="en-US" sz="3200" b="1" dirty="0">
                <a:solidFill>
                  <a:schemeClr val="tx1"/>
                </a:solidFill>
              </a:rPr>
              <a:t>Les données</a:t>
            </a:r>
            <a:endParaRPr lang="en-US" sz="3200" dirty="0"/>
          </a:p>
        </p:txBody>
      </p:sp>
      <p:sp>
        <p:nvSpPr>
          <p:cNvPr id="3" name="carte-0"/>
          <p:cNvSpPr/>
          <p:nvPr/>
        </p:nvSpPr>
        <p:spPr>
          <a:xfrm>
            <a:off x="731520" y="1737360"/>
            <a:ext cx="5189220" cy="2743200"/>
          </a:xfrm>
          <a:prstGeom prst="roundRect">
            <a:avLst>
              <a:gd name="adj" fmla="val 4000"/>
            </a:avLst>
          </a:prstGeom>
          <a:solidFill>
            <a:schemeClr val="bg2"/>
          </a:solidFill>
          <a:ln w="15875">
            <a:solidFill>
              <a:srgbClr val="2E2E2E"/>
            </a:solidFill>
            <a:prstDash val="solid"/>
          </a:ln>
        </p:spPr>
      </p:sp>
      <p:pic>
        <p:nvPicPr>
          <p:cNvPr id="4" name="Image 0" descr="preencoded.png">    </p:cNvPr>
          <p:cNvPicPr>
            <a:picLocks noChangeAspect="1"/>
          </p:cNvPicPr>
          <p:nvPr/>
        </p:nvPicPr>
        <p:blipFill>
          <a:blip r:embed="rId1"/>
          <a:stretch>
            <a:fillRect/>
          </a:stretch>
        </p:blipFill>
        <p:spPr>
          <a:xfrm>
            <a:off x="1005840" y="2011680"/>
            <a:ext cx="594360" cy="594360"/>
          </a:xfrm>
          <a:prstGeom prst="rect">
            <a:avLst/>
          </a:prstGeom>
        </p:spPr>
      </p:pic>
      <p:sp>
        <p:nvSpPr>
          <p:cNvPr id="5" name="Text 2"/>
          <p:cNvSpPr txBox="1"/>
          <p:nvPr/>
        </p:nvSpPr>
        <p:spPr>
          <a:xfrm>
            <a:off x="1005840" y="2743200"/>
            <a:ext cx="4640580" cy="777240"/>
          </a:xfrm>
          <a:prstGeom prst="rect">
            <a:avLst/>
          </a:prstGeom>
          <a:noFill/>
          <a:ln/>
        </p:spPr>
        <p:txBody>
          <a:bodyPr wrap="square" lIns="0" tIns="0" rIns="0" bIns="0" rtlCol="0" anchor="t"/>
          <a:lstStyle/>
          <a:p>
            <a:pPr indent="0" marL="0">
              <a:buNone/>
            </a:pPr>
            <a:r>
              <a:rPr lang="en-US" sz="1900" b="1" dirty="0">
                <a:solidFill>
                  <a:schemeClr val="tx1"/>
                </a:solidFill>
              </a:rPr>
              <a:t>Vos chapitres en JSON</a:t>
            </a:r>
            <a:endParaRPr lang="en-US" sz="1900" dirty="0"/>
          </a:p>
        </p:txBody>
      </p:sp>
      <p:sp>
        <p:nvSpPr>
          <p:cNvPr id="6" name="Text 3"/>
          <p:cNvSpPr txBox="1"/>
          <p:nvPr/>
        </p:nvSpPr>
        <p:spPr>
          <a:xfrm>
            <a:off x="1005840" y="3566160"/>
            <a:ext cx="4640580" cy="777240"/>
          </a:xfrm>
          <a:prstGeom prst="rect">
            <a:avLst/>
          </a:prstGeom>
          <a:noFill/>
          <a:ln/>
        </p:spPr>
        <p:txBody>
          <a:bodyPr wrap="square" lIns="0" tIns="0" rIns="0" bIns="0" rtlCol="0" anchor="t"/>
          <a:lstStyle/>
          <a:p>
            <a:pPr indent="0" marL="0">
              <a:buNone/>
            </a:pPr>
            <a:r>
              <a:rPr lang="en-US" sz="1500" dirty="0">
                <a:solidFill>
                  <a:schemeClr val="tx2"/>
                </a:solidFill>
              </a:rPr>
              <a:t>Chargés avec fetch(), comme les projets de votre portfolio.</a:t>
            </a:r>
            <a:endParaRPr lang="en-US" sz="1500" dirty="0"/>
          </a:p>
        </p:txBody>
      </p:sp>
      <p:sp>
        <p:nvSpPr>
          <p:cNvPr id="7" name="carte-1"/>
          <p:cNvSpPr/>
          <p:nvPr/>
        </p:nvSpPr>
        <p:spPr>
          <a:xfrm>
            <a:off x="6240780" y="1737360"/>
            <a:ext cx="5189220" cy="2743200"/>
          </a:xfrm>
          <a:prstGeom prst="roundRect">
            <a:avLst>
              <a:gd name="adj" fmla="val 4000"/>
            </a:avLst>
          </a:prstGeom>
          <a:solidFill>
            <a:schemeClr val="bg2"/>
          </a:solidFill>
          <a:ln w="15875">
            <a:solidFill>
              <a:srgbClr val="FF2B47"/>
            </a:solidFill>
            <a:prstDash val="solid"/>
          </a:ln>
        </p:spPr>
      </p:sp>
      <p:pic>
        <p:nvPicPr>
          <p:cNvPr id="8" name="Image 1" descr="preencoded.png">    </p:cNvPr>
          <p:cNvPicPr>
            <a:picLocks noChangeAspect="1"/>
          </p:cNvPicPr>
          <p:nvPr/>
        </p:nvPicPr>
        <p:blipFill>
          <a:blip r:embed="rId2"/>
          <a:stretch>
            <a:fillRect/>
          </a:stretch>
        </p:blipFill>
        <p:spPr>
          <a:xfrm>
            <a:off x="6515100" y="2011680"/>
            <a:ext cx="594360" cy="594360"/>
          </a:xfrm>
          <a:prstGeom prst="rect">
            <a:avLst/>
          </a:prstGeom>
        </p:spPr>
      </p:pic>
      <p:sp>
        <p:nvSpPr>
          <p:cNvPr id="9" name="Text 5"/>
          <p:cNvSpPr txBox="1"/>
          <p:nvPr/>
        </p:nvSpPr>
        <p:spPr>
          <a:xfrm>
            <a:off x="6515100" y="2743200"/>
            <a:ext cx="4640580" cy="777240"/>
          </a:xfrm>
          <a:prstGeom prst="rect">
            <a:avLst/>
          </a:prstGeom>
          <a:noFill/>
          <a:ln/>
        </p:spPr>
        <p:txBody>
          <a:bodyPr wrap="square" lIns="0" tIns="0" rIns="0" bIns="0" rtlCol="0" anchor="t"/>
          <a:lstStyle/>
          <a:p>
            <a:pPr indent="0" marL="0">
              <a:buNone/>
            </a:pPr>
            <a:r>
              <a:rPr lang="en-US" sz="1900" b="1" dirty="0">
                <a:solidFill>
                  <a:schemeClr val="accent1"/>
                </a:solidFill>
              </a:rPr>
              <a:t>Une API externe</a:t>
            </a:r>
            <a:endParaRPr lang="en-US" sz="1900" dirty="0"/>
          </a:p>
        </p:txBody>
      </p:sp>
      <p:sp>
        <p:nvSpPr>
          <p:cNvPr id="10" name="Text 6"/>
          <p:cNvSpPr txBox="1"/>
          <p:nvPr/>
        </p:nvSpPr>
        <p:spPr>
          <a:xfrm>
            <a:off x="6515100" y="3566160"/>
            <a:ext cx="4640580" cy="777240"/>
          </a:xfrm>
          <a:prstGeom prst="rect">
            <a:avLst/>
          </a:prstGeom>
          <a:noFill/>
          <a:ln/>
        </p:spPr>
        <p:txBody>
          <a:bodyPr wrap="square" lIns="0" tIns="0" rIns="0" bIns="0" rtlCol="0" anchor="t"/>
          <a:lstStyle/>
          <a:p>
            <a:pPr indent="0" marL="0">
              <a:buNone/>
            </a:pPr>
            <a:r>
              <a:rPr lang="en-US" sz="1500" dirty="0">
                <a:solidFill>
                  <a:schemeClr val="tx2"/>
                </a:solidFill>
              </a:rPr>
              <a:t>Un moment de dataviz, ou un élément « vivant », avec des données réelles.</a:t>
            </a:r>
            <a:endParaRPr lang="en-US" sz="15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731520" y="411480"/>
            <a:ext cx="10698480" cy="822960"/>
          </a:xfrm>
          <a:prstGeom prst="rect">
            <a:avLst/>
          </a:prstGeom>
          <a:noFill/>
          <a:ln/>
        </p:spPr>
        <p:txBody>
          <a:bodyPr wrap="square" lIns="0" tIns="0" rIns="0" bIns="0" rtlCol="0" anchor="ctr"/>
          <a:lstStyle/>
          <a:p>
            <a:pPr algn="l" indent="0" marL="0">
              <a:buNone/>
            </a:pPr>
            <a:r>
              <a:rPr lang="en-US" sz="3200" b="1" dirty="0">
                <a:solidFill>
                  <a:schemeClr val="tx1"/>
                </a:solidFill>
              </a:rPr>
              <a:t>Vue.js : </a:t>
            </a:r>
            <a:pPr algn="l" indent="0" marL="0">
              <a:buNone/>
            </a:pPr>
            <a:r>
              <a:rPr lang="en-US" sz="3200" b="1" dirty="0">
                <a:solidFill>
                  <a:schemeClr val="accent1"/>
                </a:solidFill>
              </a:rPr>
              <a:t>un composant imposé</a:t>
            </a:r>
            <a:endParaRPr lang="en-US" sz="3200" dirty="0"/>
          </a:p>
        </p:txBody>
      </p:sp>
      <p:sp>
        <p:nvSpPr>
          <p:cNvPr id="3" name="carte-0"/>
          <p:cNvSpPr/>
          <p:nvPr/>
        </p:nvSpPr>
        <p:spPr>
          <a:xfrm>
            <a:off x="731520" y="1737360"/>
            <a:ext cx="5189220" cy="2377440"/>
          </a:xfrm>
          <a:prstGeom prst="roundRect">
            <a:avLst>
              <a:gd name="adj" fmla="val 4615"/>
            </a:avLst>
          </a:prstGeom>
          <a:solidFill>
            <a:schemeClr val="bg2"/>
          </a:solidFill>
          <a:ln w="15875">
            <a:solidFill>
              <a:srgbClr val="2E2E2E"/>
            </a:solidFill>
            <a:prstDash val="solid"/>
          </a:ln>
        </p:spPr>
      </p:sp>
      <p:pic>
        <p:nvPicPr>
          <p:cNvPr id="4" name="Image 0" descr="preencoded.png">    </p:cNvPr>
          <p:cNvPicPr>
            <a:picLocks noChangeAspect="1"/>
          </p:cNvPicPr>
          <p:nvPr/>
        </p:nvPicPr>
        <p:blipFill>
          <a:blip r:embed="rId1"/>
          <a:stretch>
            <a:fillRect/>
          </a:stretch>
        </p:blipFill>
        <p:spPr>
          <a:xfrm>
            <a:off x="1005840" y="2011680"/>
            <a:ext cx="594360" cy="594360"/>
          </a:xfrm>
          <a:prstGeom prst="rect">
            <a:avLst/>
          </a:prstGeom>
        </p:spPr>
      </p:pic>
      <p:sp>
        <p:nvSpPr>
          <p:cNvPr id="5" name="Text 2"/>
          <p:cNvSpPr txBox="1"/>
          <p:nvPr/>
        </p:nvSpPr>
        <p:spPr>
          <a:xfrm>
            <a:off x="1005840" y="2743200"/>
            <a:ext cx="4640580" cy="777240"/>
          </a:xfrm>
          <a:prstGeom prst="rect">
            <a:avLst/>
          </a:prstGeom>
          <a:noFill/>
          <a:ln/>
        </p:spPr>
        <p:txBody>
          <a:bodyPr wrap="square" lIns="0" tIns="0" rIns="0" bIns="0" rtlCol="0" anchor="t"/>
          <a:lstStyle/>
          <a:p>
            <a:pPr indent="0" marL="0">
              <a:buNone/>
            </a:pPr>
            <a:r>
              <a:rPr lang="en-US" sz="1900" b="1" dirty="0">
                <a:solidFill>
                  <a:schemeClr val="tx1"/>
                </a:solidFill>
              </a:rPr>
              <a:t>Navigateur de chapitres</a:t>
            </a:r>
            <a:endParaRPr lang="en-US" sz="1900" dirty="0"/>
          </a:p>
        </p:txBody>
      </p:sp>
      <p:sp>
        <p:nvSpPr>
          <p:cNvPr id="6" name="Text 3"/>
          <p:cNvSpPr txBox="1"/>
          <p:nvPr/>
        </p:nvSpPr>
        <p:spPr>
          <a:xfrm>
            <a:off x="1005840" y="3566160"/>
            <a:ext cx="4640580" cy="411480"/>
          </a:xfrm>
          <a:prstGeom prst="rect">
            <a:avLst/>
          </a:prstGeom>
          <a:noFill/>
          <a:ln/>
        </p:spPr>
        <p:txBody>
          <a:bodyPr wrap="square" lIns="0" tIns="0" rIns="0" bIns="0" rtlCol="0" anchor="t"/>
          <a:lstStyle/>
          <a:p>
            <a:pPr indent="0" marL="0">
              <a:buNone/>
            </a:pPr>
            <a:r>
              <a:rPr lang="en-US" sz="1500" dirty="0">
                <a:solidFill>
                  <a:schemeClr val="tx2"/>
                </a:solidFill>
              </a:rPr>
              <a:t>Sauter d'un chapitre à l'autre</a:t>
            </a:r>
            <a:endParaRPr lang="en-US" sz="1500" dirty="0"/>
          </a:p>
        </p:txBody>
      </p:sp>
      <p:sp>
        <p:nvSpPr>
          <p:cNvPr id="7" name="carte-1"/>
          <p:cNvSpPr/>
          <p:nvPr/>
        </p:nvSpPr>
        <p:spPr>
          <a:xfrm>
            <a:off x="6240780" y="1737360"/>
            <a:ext cx="5189220" cy="2377440"/>
          </a:xfrm>
          <a:prstGeom prst="roundRect">
            <a:avLst>
              <a:gd name="adj" fmla="val 4615"/>
            </a:avLst>
          </a:prstGeom>
          <a:solidFill>
            <a:schemeClr val="bg2"/>
          </a:solidFill>
          <a:ln w="15875">
            <a:solidFill>
              <a:srgbClr val="2E2E2E"/>
            </a:solidFill>
            <a:prstDash val="solid"/>
          </a:ln>
        </p:spPr>
      </p:sp>
      <p:pic>
        <p:nvPicPr>
          <p:cNvPr id="8" name="Image 1" descr="preencoded.png">    </p:cNvPr>
          <p:cNvPicPr>
            <a:picLocks noChangeAspect="1"/>
          </p:cNvPicPr>
          <p:nvPr/>
        </p:nvPicPr>
        <p:blipFill>
          <a:blip r:embed="rId2"/>
          <a:stretch>
            <a:fillRect/>
          </a:stretch>
        </p:blipFill>
        <p:spPr>
          <a:xfrm>
            <a:off x="6515100" y="2011680"/>
            <a:ext cx="594360" cy="594360"/>
          </a:xfrm>
          <a:prstGeom prst="rect">
            <a:avLst/>
          </a:prstGeom>
        </p:spPr>
      </p:pic>
      <p:sp>
        <p:nvSpPr>
          <p:cNvPr id="9" name="Text 5"/>
          <p:cNvSpPr txBox="1"/>
          <p:nvPr/>
        </p:nvSpPr>
        <p:spPr>
          <a:xfrm>
            <a:off x="6515100" y="2743200"/>
            <a:ext cx="4640580" cy="777240"/>
          </a:xfrm>
          <a:prstGeom prst="rect">
            <a:avLst/>
          </a:prstGeom>
          <a:noFill/>
          <a:ln/>
        </p:spPr>
        <p:txBody>
          <a:bodyPr wrap="square" lIns="0" tIns="0" rIns="0" bIns="0" rtlCol="0" anchor="t"/>
          <a:lstStyle/>
          <a:p>
            <a:pPr indent="0" marL="0">
              <a:buNone/>
            </a:pPr>
            <a:r>
              <a:rPr lang="en-US" sz="1900" b="1" dirty="0">
                <a:solidFill>
                  <a:schemeClr val="tx1"/>
                </a:solidFill>
              </a:rPr>
              <a:t>Barre de progression</a:t>
            </a:r>
            <a:endParaRPr lang="en-US" sz="1900" dirty="0"/>
          </a:p>
        </p:txBody>
      </p:sp>
      <p:sp>
        <p:nvSpPr>
          <p:cNvPr id="10" name="Text 6"/>
          <p:cNvSpPr txBox="1"/>
          <p:nvPr/>
        </p:nvSpPr>
        <p:spPr>
          <a:xfrm>
            <a:off x="6515100" y="3566160"/>
            <a:ext cx="4640580" cy="411480"/>
          </a:xfrm>
          <a:prstGeom prst="rect">
            <a:avLst/>
          </a:prstGeom>
          <a:noFill/>
          <a:ln/>
        </p:spPr>
        <p:txBody>
          <a:bodyPr wrap="square" lIns="0" tIns="0" rIns="0" bIns="0" rtlCol="0" anchor="t"/>
          <a:lstStyle/>
          <a:p>
            <a:pPr indent="0" marL="0">
              <a:buNone/>
            </a:pPr>
            <a:r>
              <a:rPr lang="en-US" sz="1500" dirty="0">
                <a:solidFill>
                  <a:schemeClr val="tx2"/>
                </a:solidFill>
              </a:rPr>
              <a:t>Où en est-on dans le récit</a:t>
            </a:r>
            <a:endParaRPr lang="en-US" sz="1500" dirty="0"/>
          </a:p>
        </p:txBody>
      </p:sp>
      <p:sp>
        <p:nvSpPr>
          <p:cNvPr id="11" name="Text 7"/>
          <p:cNvSpPr txBox="1"/>
          <p:nvPr/>
        </p:nvSpPr>
        <p:spPr>
          <a:xfrm>
            <a:off x="731520" y="4572000"/>
            <a:ext cx="10698480" cy="457200"/>
          </a:xfrm>
          <a:prstGeom prst="rect">
            <a:avLst/>
          </a:prstGeom>
          <a:noFill/>
          <a:ln/>
        </p:spPr>
        <p:txBody>
          <a:bodyPr wrap="square" lIns="0" tIns="0" rIns="0" bIns="0" rtlCol="0" anchor="ctr"/>
          <a:lstStyle/>
          <a:p>
            <a:pPr indent="0" marL="0">
              <a:buNone/>
            </a:pPr>
            <a:r>
              <a:rPr lang="en-US" sz="1800" dirty="0">
                <a:solidFill>
                  <a:schemeClr val="tx2"/>
                </a:solidFill>
              </a:rPr>
              <a:t>Chargé par CDN, comme Anime.js. Pas de build.</a:t>
            </a:r>
            <a:endParaRPr lang="en-US" sz="18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731520" y="411480"/>
            <a:ext cx="10698480" cy="822960"/>
          </a:xfrm>
          <a:prstGeom prst="rect">
            <a:avLst/>
          </a:prstGeom>
          <a:noFill/>
          <a:ln/>
        </p:spPr>
        <p:txBody>
          <a:bodyPr wrap="square" lIns="0" tIns="0" rIns="0" bIns="0" rtlCol="0" anchor="ctr"/>
          <a:lstStyle/>
          <a:p>
            <a:pPr algn="l" indent="0" marL="0">
              <a:buNone/>
            </a:pPr>
            <a:r>
              <a:rPr lang="en-US" sz="3200" b="1" dirty="0">
                <a:solidFill>
                  <a:schemeClr val="tx1"/>
                </a:solidFill>
              </a:rPr>
              <a:t>Un média animable, par personne</a:t>
            </a:r>
            <a:endParaRPr lang="en-US" sz="3200" dirty="0"/>
          </a:p>
        </p:txBody>
      </p:sp>
      <p:sp>
        <p:nvSpPr>
          <p:cNvPr id="3" name="carte-0"/>
          <p:cNvSpPr/>
          <p:nvPr/>
        </p:nvSpPr>
        <p:spPr>
          <a:xfrm>
            <a:off x="731520" y="1691640"/>
            <a:ext cx="3352800" cy="2377440"/>
          </a:xfrm>
          <a:prstGeom prst="roundRect">
            <a:avLst>
              <a:gd name="adj" fmla="val 4615"/>
            </a:avLst>
          </a:prstGeom>
          <a:solidFill>
            <a:schemeClr val="bg2"/>
          </a:solidFill>
          <a:ln w="15875">
            <a:solidFill>
              <a:srgbClr val="2E2E2E"/>
            </a:solidFill>
            <a:prstDash val="solid"/>
          </a:ln>
        </p:spPr>
      </p:sp>
      <p:pic>
        <p:nvPicPr>
          <p:cNvPr id="4" name="Image 0" descr="preencoded.png">    </p:cNvPr>
          <p:cNvPicPr>
            <a:picLocks noChangeAspect="1"/>
          </p:cNvPicPr>
          <p:nvPr/>
        </p:nvPicPr>
        <p:blipFill>
          <a:blip r:embed="rId1"/>
          <a:stretch>
            <a:fillRect/>
          </a:stretch>
        </p:blipFill>
        <p:spPr>
          <a:xfrm>
            <a:off x="1005840" y="1965960"/>
            <a:ext cx="594360" cy="594360"/>
          </a:xfrm>
          <a:prstGeom prst="rect">
            <a:avLst/>
          </a:prstGeom>
        </p:spPr>
      </p:pic>
      <p:sp>
        <p:nvSpPr>
          <p:cNvPr id="5" name="Text 2"/>
          <p:cNvSpPr txBox="1"/>
          <p:nvPr/>
        </p:nvSpPr>
        <p:spPr>
          <a:xfrm>
            <a:off x="1005840" y="2697480"/>
            <a:ext cx="2804160" cy="777240"/>
          </a:xfrm>
          <a:prstGeom prst="rect">
            <a:avLst/>
          </a:prstGeom>
          <a:noFill/>
          <a:ln/>
        </p:spPr>
        <p:txBody>
          <a:bodyPr wrap="square" lIns="0" tIns="0" rIns="0" bIns="0" rtlCol="0" anchor="t"/>
          <a:lstStyle/>
          <a:p>
            <a:pPr indent="0" marL="0">
              <a:buNone/>
            </a:pPr>
            <a:r>
              <a:rPr lang="en-US" sz="1900" b="1" dirty="0">
                <a:solidFill>
                  <a:schemeClr val="tx1"/>
                </a:solidFill>
              </a:rPr>
              <a:t>Image en calques</a:t>
            </a:r>
            <a:endParaRPr lang="en-US" sz="1900" dirty="0"/>
          </a:p>
        </p:txBody>
      </p:sp>
      <p:sp>
        <p:nvSpPr>
          <p:cNvPr id="6" name="Text 3"/>
          <p:cNvSpPr txBox="1"/>
          <p:nvPr/>
        </p:nvSpPr>
        <p:spPr>
          <a:xfrm>
            <a:off x="1005840" y="3520440"/>
            <a:ext cx="2804160" cy="411480"/>
          </a:xfrm>
          <a:prstGeom prst="rect">
            <a:avLst/>
          </a:prstGeom>
          <a:noFill/>
          <a:ln/>
        </p:spPr>
        <p:txBody>
          <a:bodyPr wrap="square" lIns="0" tIns="0" rIns="0" bIns="0" rtlCol="0" anchor="t"/>
          <a:lstStyle/>
          <a:p>
            <a:pPr indent="0" marL="0">
              <a:buNone/>
            </a:pPr>
            <a:r>
              <a:rPr lang="en-US" sz="1500" dirty="0">
                <a:solidFill>
                  <a:schemeClr val="tx2"/>
                </a:solidFill>
              </a:rPr>
              <a:t>Parallaxe · 3 plans au moins</a:t>
            </a:r>
            <a:endParaRPr lang="en-US" sz="1500" dirty="0"/>
          </a:p>
        </p:txBody>
      </p:sp>
      <p:sp>
        <p:nvSpPr>
          <p:cNvPr id="7" name="carte-1"/>
          <p:cNvSpPr/>
          <p:nvPr/>
        </p:nvSpPr>
        <p:spPr>
          <a:xfrm>
            <a:off x="4404360" y="1691640"/>
            <a:ext cx="3352800" cy="2377440"/>
          </a:xfrm>
          <a:prstGeom prst="roundRect">
            <a:avLst>
              <a:gd name="adj" fmla="val 4615"/>
            </a:avLst>
          </a:prstGeom>
          <a:solidFill>
            <a:schemeClr val="bg2"/>
          </a:solidFill>
          <a:ln w="15875">
            <a:solidFill>
              <a:srgbClr val="2E2E2E"/>
            </a:solidFill>
            <a:prstDash val="solid"/>
          </a:ln>
        </p:spPr>
      </p:sp>
      <p:pic>
        <p:nvPicPr>
          <p:cNvPr id="8" name="Image 1" descr="preencoded.png">    </p:cNvPr>
          <p:cNvPicPr>
            <a:picLocks noChangeAspect="1"/>
          </p:cNvPicPr>
          <p:nvPr/>
        </p:nvPicPr>
        <p:blipFill>
          <a:blip r:embed="rId2"/>
          <a:stretch>
            <a:fillRect/>
          </a:stretch>
        </p:blipFill>
        <p:spPr>
          <a:xfrm>
            <a:off x="4678680" y="1965960"/>
            <a:ext cx="594360" cy="594360"/>
          </a:xfrm>
          <a:prstGeom prst="rect">
            <a:avLst/>
          </a:prstGeom>
        </p:spPr>
      </p:pic>
      <p:sp>
        <p:nvSpPr>
          <p:cNvPr id="9" name="Text 5"/>
          <p:cNvSpPr txBox="1"/>
          <p:nvPr/>
        </p:nvSpPr>
        <p:spPr>
          <a:xfrm>
            <a:off x="4678680" y="2697480"/>
            <a:ext cx="2804160" cy="777240"/>
          </a:xfrm>
          <a:prstGeom prst="rect">
            <a:avLst/>
          </a:prstGeom>
          <a:noFill/>
          <a:ln/>
        </p:spPr>
        <p:txBody>
          <a:bodyPr wrap="square" lIns="0" tIns="0" rIns="0" bIns="0" rtlCol="0" anchor="t"/>
          <a:lstStyle/>
          <a:p>
            <a:pPr indent="0" marL="0">
              <a:buNone/>
            </a:pPr>
            <a:r>
              <a:rPr lang="en-US" sz="1900" b="1" dirty="0">
                <a:solidFill>
                  <a:schemeClr val="tx1"/>
                </a:solidFill>
              </a:rPr>
              <a:t>Spritesheet</a:t>
            </a:r>
            <a:endParaRPr lang="en-US" sz="1900" dirty="0"/>
          </a:p>
        </p:txBody>
      </p:sp>
      <p:sp>
        <p:nvSpPr>
          <p:cNvPr id="10" name="Text 6"/>
          <p:cNvSpPr txBox="1"/>
          <p:nvPr/>
        </p:nvSpPr>
        <p:spPr>
          <a:xfrm>
            <a:off x="4678680" y="3520440"/>
            <a:ext cx="2804160" cy="411480"/>
          </a:xfrm>
          <a:prstGeom prst="rect">
            <a:avLst/>
          </a:prstGeom>
          <a:noFill/>
          <a:ln/>
        </p:spPr>
        <p:txBody>
          <a:bodyPr wrap="square" lIns="0" tIns="0" rIns="0" bIns="0" rtlCol="0" anchor="t"/>
          <a:lstStyle/>
          <a:p>
            <a:pPr indent="0" marL="0">
              <a:buNone/>
            </a:pPr>
            <a:r>
              <a:rPr lang="en-US" sz="1500" dirty="0">
                <a:solidFill>
                  <a:schemeClr val="tx2"/>
                </a:solidFill>
              </a:rPr>
              <a:t>6 à 24 images, sur une grille</a:t>
            </a:r>
            <a:endParaRPr lang="en-US" sz="1500" dirty="0"/>
          </a:p>
        </p:txBody>
      </p:sp>
      <p:sp>
        <p:nvSpPr>
          <p:cNvPr id="11" name="carte-2"/>
          <p:cNvSpPr/>
          <p:nvPr/>
        </p:nvSpPr>
        <p:spPr>
          <a:xfrm>
            <a:off x="8077200" y="1691640"/>
            <a:ext cx="3352800" cy="2377440"/>
          </a:xfrm>
          <a:prstGeom prst="roundRect">
            <a:avLst>
              <a:gd name="adj" fmla="val 4615"/>
            </a:avLst>
          </a:prstGeom>
          <a:solidFill>
            <a:schemeClr val="bg2"/>
          </a:solidFill>
          <a:ln w="15875">
            <a:solidFill>
              <a:srgbClr val="2E2E2E"/>
            </a:solidFill>
            <a:prstDash val="solid"/>
          </a:ln>
        </p:spPr>
      </p:sp>
      <p:pic>
        <p:nvPicPr>
          <p:cNvPr id="12" name="Image 2" descr="preencoded.png">    </p:cNvPr>
          <p:cNvPicPr>
            <a:picLocks noChangeAspect="1"/>
          </p:cNvPicPr>
          <p:nvPr/>
        </p:nvPicPr>
        <p:blipFill>
          <a:blip r:embed="rId3"/>
          <a:stretch>
            <a:fillRect/>
          </a:stretch>
        </p:blipFill>
        <p:spPr>
          <a:xfrm>
            <a:off x="8351520" y="1965960"/>
            <a:ext cx="594360" cy="594360"/>
          </a:xfrm>
          <a:prstGeom prst="rect">
            <a:avLst/>
          </a:prstGeom>
        </p:spPr>
      </p:pic>
      <p:sp>
        <p:nvSpPr>
          <p:cNvPr id="13" name="Text 8"/>
          <p:cNvSpPr txBox="1"/>
          <p:nvPr/>
        </p:nvSpPr>
        <p:spPr>
          <a:xfrm>
            <a:off x="8351520" y="2697480"/>
            <a:ext cx="2804160" cy="777240"/>
          </a:xfrm>
          <a:prstGeom prst="rect">
            <a:avLst/>
          </a:prstGeom>
          <a:noFill/>
          <a:ln/>
        </p:spPr>
        <p:txBody>
          <a:bodyPr wrap="square" lIns="0" tIns="0" rIns="0" bIns="0" rtlCol="0" anchor="t"/>
          <a:lstStyle/>
          <a:p>
            <a:pPr indent="0" marL="0">
              <a:buNone/>
            </a:pPr>
            <a:r>
              <a:rPr lang="en-US" sz="1900" b="1" dirty="0">
                <a:solidFill>
                  <a:schemeClr val="tx1"/>
                </a:solidFill>
              </a:rPr>
              <a:t>SVG préparé</a:t>
            </a:r>
            <a:endParaRPr lang="en-US" sz="1900" dirty="0"/>
          </a:p>
        </p:txBody>
      </p:sp>
      <p:sp>
        <p:nvSpPr>
          <p:cNvPr id="14" name="Text 9"/>
          <p:cNvSpPr txBox="1"/>
          <p:nvPr/>
        </p:nvSpPr>
        <p:spPr>
          <a:xfrm>
            <a:off x="8351520" y="3520440"/>
            <a:ext cx="2804160" cy="411480"/>
          </a:xfrm>
          <a:prstGeom prst="rect">
            <a:avLst/>
          </a:prstGeom>
          <a:noFill/>
          <a:ln/>
        </p:spPr>
        <p:txBody>
          <a:bodyPr wrap="square" lIns="0" tIns="0" rIns="0" bIns="0" rtlCol="0" anchor="t"/>
          <a:lstStyle/>
          <a:p>
            <a:pPr indent="0" marL="0">
              <a:buNone/>
            </a:pPr>
            <a:r>
              <a:rPr lang="en-US" sz="1500" dirty="0">
                <a:solidFill>
                  <a:schemeClr val="tx2"/>
                </a:solidFill>
              </a:rPr>
              <a:t>Groupes nommés · 3 parties animées</a:t>
            </a:r>
            <a:endParaRPr lang="en-US" sz="1500" dirty="0"/>
          </a:p>
        </p:txBody>
      </p:sp>
      <p:sp>
        <p:nvSpPr>
          <p:cNvPr id="15" name="Text 10"/>
          <p:cNvSpPr txBox="1"/>
          <p:nvPr/>
        </p:nvSpPr>
        <p:spPr>
          <a:xfrm>
            <a:off x="731520" y="4434840"/>
            <a:ext cx="10698480" cy="640080"/>
          </a:xfrm>
          <a:prstGeom prst="rect">
            <a:avLst/>
          </a:prstGeom>
          <a:noFill/>
          <a:ln/>
        </p:spPr>
        <p:txBody>
          <a:bodyPr wrap="square" lIns="0" tIns="0" rIns="0" bIns="0" rtlCol="0" anchor="ctr"/>
          <a:lstStyle/>
          <a:p>
            <a:pPr indent="0" marL="0">
              <a:buNone/>
            </a:pPr>
            <a:r>
              <a:rPr lang="en-US" sz="2600" b="1" dirty="0">
                <a:solidFill>
                  <a:schemeClr val="tx1"/>
                </a:solidFill>
              </a:rPr>
              <a:t>L'IA comme source. </a:t>
            </a:r>
            <a:pPr indent="0" marL="0">
              <a:buNone/>
            </a:pPr>
            <a:r>
              <a:rPr lang="en-US" sz="2600" b="1" dirty="0">
                <a:solidFill>
                  <a:schemeClr val="accent1"/>
                </a:solidFill>
              </a:rPr>
              <a:t>La préparation, par vous.</a:t>
            </a:r>
            <a:endParaRPr lang="en-US" sz="26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731520" y="411480"/>
            <a:ext cx="10698480" cy="822960"/>
          </a:xfrm>
          <a:prstGeom prst="rect">
            <a:avLst/>
          </a:prstGeom>
          <a:noFill/>
          <a:ln/>
        </p:spPr>
        <p:txBody>
          <a:bodyPr wrap="square" lIns="0" tIns="0" rIns="0" bIns="0" rtlCol="0" anchor="ctr"/>
          <a:lstStyle/>
          <a:p>
            <a:pPr algn="l" indent="0" marL="0">
              <a:buNone/>
            </a:pPr>
            <a:r>
              <a:rPr lang="en-US" sz="3200" b="1" dirty="0">
                <a:solidFill>
                  <a:schemeClr val="tx1"/>
                </a:solidFill>
              </a:rPr>
              <a:t>Les garde-fous</a:t>
            </a:r>
            <a:endParaRPr lang="en-US" sz="3200" dirty="0"/>
          </a:p>
        </p:txBody>
      </p:sp>
      <p:sp>
        <p:nvSpPr>
          <p:cNvPr id="3" name="Text 1"/>
          <p:cNvSpPr txBox="1"/>
          <p:nvPr/>
        </p:nvSpPr>
        <p:spPr>
          <a:xfrm>
            <a:off x="731520" y="2103120"/>
            <a:ext cx="3291840" cy="1188720"/>
          </a:xfrm>
          <a:prstGeom prst="rect">
            <a:avLst/>
          </a:prstGeom>
          <a:noFill/>
          <a:ln/>
        </p:spPr>
        <p:txBody>
          <a:bodyPr wrap="square" lIns="0" tIns="0" rIns="0" bIns="0" rtlCol="0" anchor="ctr"/>
          <a:lstStyle/>
          <a:p>
            <a:pPr indent="0" marL="0">
              <a:buNone/>
            </a:pPr>
            <a:r>
              <a:rPr lang="en-US" sz="6400" b="1" dirty="0">
                <a:solidFill>
                  <a:schemeClr val="accent1"/>
                </a:solidFill>
              </a:rPr>
              <a:t>1</a:t>
            </a:r>
            <a:endParaRPr lang="en-US" sz="6400" dirty="0"/>
          </a:p>
        </p:txBody>
      </p:sp>
      <p:sp>
        <p:nvSpPr>
          <p:cNvPr id="4" name="Text 2"/>
          <p:cNvSpPr txBox="1"/>
          <p:nvPr/>
        </p:nvSpPr>
        <p:spPr>
          <a:xfrm>
            <a:off x="731520" y="3383280"/>
            <a:ext cx="3291840" cy="822960"/>
          </a:xfrm>
          <a:prstGeom prst="rect">
            <a:avLst/>
          </a:prstGeom>
          <a:noFill/>
          <a:ln/>
        </p:spPr>
        <p:txBody>
          <a:bodyPr wrap="square" lIns="0" tIns="0" rIns="0" bIns="0" rtlCol="0" anchor="t"/>
          <a:lstStyle/>
          <a:p>
            <a:pPr indent="0" marL="0">
              <a:buNone/>
            </a:pPr>
            <a:r>
              <a:rPr lang="en-US" sz="1800" dirty="0">
                <a:solidFill>
                  <a:schemeClr val="tx2"/>
                </a:solidFill>
              </a:rPr>
              <a:t>animation signature par chapitre</a:t>
            </a:r>
            <a:endParaRPr lang="en-US" sz="1800" dirty="0"/>
          </a:p>
        </p:txBody>
      </p:sp>
      <p:sp>
        <p:nvSpPr>
          <p:cNvPr id="5" name="Text 3"/>
          <p:cNvSpPr txBox="1"/>
          <p:nvPr/>
        </p:nvSpPr>
        <p:spPr>
          <a:xfrm>
            <a:off x="4297680" y="2103120"/>
            <a:ext cx="3291840" cy="1188720"/>
          </a:xfrm>
          <a:prstGeom prst="rect">
            <a:avLst/>
          </a:prstGeom>
          <a:noFill/>
          <a:ln/>
        </p:spPr>
        <p:txBody>
          <a:bodyPr wrap="square" lIns="0" tIns="0" rIns="0" bIns="0" rtlCol="0" anchor="ctr"/>
          <a:lstStyle/>
          <a:p>
            <a:pPr indent="0" marL="0">
              <a:buNone/>
            </a:pPr>
            <a:r>
              <a:rPr lang="en-US" sz="6400" b="1" dirty="0">
                <a:solidFill>
                  <a:schemeClr val="tx1"/>
                </a:solidFill>
              </a:rPr>
              <a:t>2</a:t>
            </a:r>
            <a:endParaRPr lang="en-US" sz="6400" dirty="0"/>
          </a:p>
        </p:txBody>
      </p:sp>
      <p:sp>
        <p:nvSpPr>
          <p:cNvPr id="6" name="Text 4"/>
          <p:cNvSpPr txBox="1"/>
          <p:nvPr/>
        </p:nvSpPr>
        <p:spPr>
          <a:xfrm>
            <a:off x="4297680" y="3383280"/>
            <a:ext cx="3291840" cy="822960"/>
          </a:xfrm>
          <a:prstGeom prst="rect">
            <a:avLst/>
          </a:prstGeom>
          <a:noFill/>
          <a:ln/>
        </p:spPr>
        <p:txBody>
          <a:bodyPr wrap="square" lIns="0" tIns="0" rIns="0" bIns="0" rtlCol="0" anchor="t"/>
          <a:lstStyle/>
          <a:p>
            <a:pPr indent="0" marL="0">
              <a:buNone/>
            </a:pPr>
            <a:r>
              <a:rPr lang="en-US" sz="1800" dirty="0">
                <a:solidFill>
                  <a:schemeClr val="tx2"/>
                </a:solidFill>
              </a:rPr>
              <a:t>sections épinglées, au plus</a:t>
            </a:r>
            <a:endParaRPr lang="en-US" sz="1800" dirty="0"/>
          </a:p>
        </p:txBody>
      </p:sp>
      <p:sp>
        <p:nvSpPr>
          <p:cNvPr id="7" name="Text 5"/>
          <p:cNvSpPr txBox="1"/>
          <p:nvPr/>
        </p:nvSpPr>
        <p:spPr>
          <a:xfrm>
            <a:off x="7863840" y="2103120"/>
            <a:ext cx="3291840" cy="1188720"/>
          </a:xfrm>
          <a:prstGeom prst="rect">
            <a:avLst/>
          </a:prstGeom>
          <a:noFill/>
          <a:ln/>
        </p:spPr>
        <p:txBody>
          <a:bodyPr wrap="square" lIns="0" tIns="0" rIns="0" bIns="0" rtlCol="0" anchor="ctr"/>
          <a:lstStyle/>
          <a:p>
            <a:pPr indent="0" marL="0">
              <a:buNone/>
            </a:pPr>
            <a:r>
              <a:rPr lang="en-US" sz="6400" b="1" dirty="0">
                <a:solidFill>
                  <a:schemeClr val="tx1"/>
                </a:solidFill>
              </a:rPr>
              <a:t>10 Mo</a:t>
            </a:r>
            <a:endParaRPr lang="en-US" sz="6400" dirty="0"/>
          </a:p>
        </p:txBody>
      </p:sp>
      <p:sp>
        <p:nvSpPr>
          <p:cNvPr id="8" name="Text 6"/>
          <p:cNvSpPr txBox="1"/>
          <p:nvPr/>
        </p:nvSpPr>
        <p:spPr>
          <a:xfrm>
            <a:off x="7863840" y="3383280"/>
            <a:ext cx="3291840" cy="822960"/>
          </a:xfrm>
          <a:prstGeom prst="rect">
            <a:avLst/>
          </a:prstGeom>
          <a:noFill/>
          <a:ln/>
        </p:spPr>
        <p:txBody>
          <a:bodyPr wrap="square" lIns="0" tIns="0" rIns="0" bIns="0" rtlCol="0" anchor="t"/>
          <a:lstStyle/>
          <a:p>
            <a:pPr indent="0" marL="0">
              <a:buNone/>
            </a:pPr>
            <a:r>
              <a:rPr lang="en-US" sz="1800" dirty="0">
                <a:solidFill>
                  <a:schemeClr val="tx2"/>
                </a:solidFill>
              </a:rPr>
              <a:t>pour tout le récit</a:t>
            </a:r>
            <a:endParaRPr lang="en-US" sz="1800" dirty="0"/>
          </a:p>
        </p:txBody>
      </p:sp>
      <p:sp>
        <p:nvSpPr>
          <p:cNvPr id="9" name="Text 7"/>
          <p:cNvSpPr txBox="1"/>
          <p:nvPr/>
        </p:nvSpPr>
        <p:spPr>
          <a:xfrm>
            <a:off x="731520" y="4846320"/>
            <a:ext cx="10698480" cy="548640"/>
          </a:xfrm>
          <a:prstGeom prst="rect">
            <a:avLst/>
          </a:prstGeom>
          <a:noFill/>
          <a:ln/>
        </p:spPr>
        <p:txBody>
          <a:bodyPr wrap="square" lIns="0" tIns="0" rIns="0" bIns="0" rtlCol="0" anchor="ctr"/>
          <a:lstStyle/>
          <a:p>
            <a:pPr indent="0" marL="0">
              <a:buNone/>
            </a:pPr>
            <a:r>
              <a:rPr lang="en-US" sz="2200" b="1" dirty="0">
                <a:solidFill>
                  <a:schemeClr val="tx1"/>
                </a:solidFill>
              </a:rPr>
              <a:t>Mieux vaut 6 chapitres soignés que 8 bâclés.</a:t>
            </a:r>
            <a:endParaRPr lang="en-US" sz="22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731520" y="411480"/>
            <a:ext cx="10698480" cy="822960"/>
          </a:xfrm>
          <a:prstGeom prst="rect">
            <a:avLst/>
          </a:prstGeom>
          <a:noFill/>
          <a:ln/>
        </p:spPr>
        <p:txBody>
          <a:bodyPr wrap="square" lIns="0" tIns="0" rIns="0" bIns="0" rtlCol="0" anchor="ctr"/>
          <a:lstStyle/>
          <a:p>
            <a:pPr algn="l" indent="0" marL="0">
              <a:buNone/>
            </a:pPr>
            <a:r>
              <a:rPr lang="en-US" sz="3200" b="1" dirty="0">
                <a:solidFill>
                  <a:schemeClr val="tx1"/>
                </a:solidFill>
              </a:rPr>
              <a:t>Pour tout le monde</a:t>
            </a:r>
            <a:endParaRPr lang="en-US" sz="3200" dirty="0"/>
          </a:p>
        </p:txBody>
      </p:sp>
      <p:sp>
        <p:nvSpPr>
          <p:cNvPr id="3" name="carte-0"/>
          <p:cNvSpPr/>
          <p:nvPr/>
        </p:nvSpPr>
        <p:spPr>
          <a:xfrm>
            <a:off x="731520" y="1737360"/>
            <a:ext cx="3352800" cy="2743200"/>
          </a:xfrm>
          <a:prstGeom prst="roundRect">
            <a:avLst>
              <a:gd name="adj" fmla="val 4000"/>
            </a:avLst>
          </a:prstGeom>
          <a:solidFill>
            <a:schemeClr val="bg2"/>
          </a:solidFill>
          <a:ln w="15875">
            <a:solidFill>
              <a:srgbClr val="2E2E2E"/>
            </a:solidFill>
            <a:prstDash val="solid"/>
          </a:ln>
        </p:spPr>
      </p:sp>
      <p:pic>
        <p:nvPicPr>
          <p:cNvPr id="4" name="Image 0" descr="preencoded.png">    </p:cNvPr>
          <p:cNvPicPr>
            <a:picLocks noChangeAspect="1"/>
          </p:cNvPicPr>
          <p:nvPr/>
        </p:nvPicPr>
        <p:blipFill>
          <a:blip r:embed="rId1"/>
          <a:stretch>
            <a:fillRect/>
          </a:stretch>
        </p:blipFill>
        <p:spPr>
          <a:xfrm>
            <a:off x="1005840" y="2011680"/>
            <a:ext cx="594360" cy="594360"/>
          </a:xfrm>
          <a:prstGeom prst="rect">
            <a:avLst/>
          </a:prstGeom>
        </p:spPr>
      </p:pic>
      <p:sp>
        <p:nvSpPr>
          <p:cNvPr id="5" name="Text 2"/>
          <p:cNvSpPr txBox="1"/>
          <p:nvPr/>
        </p:nvSpPr>
        <p:spPr>
          <a:xfrm>
            <a:off x="1005840" y="2743200"/>
            <a:ext cx="2804160" cy="777240"/>
          </a:xfrm>
          <a:prstGeom prst="rect">
            <a:avLst/>
          </a:prstGeom>
          <a:noFill/>
          <a:ln/>
        </p:spPr>
        <p:txBody>
          <a:bodyPr wrap="square" lIns="0" tIns="0" rIns="0" bIns="0" rtlCol="0" anchor="t"/>
          <a:lstStyle/>
          <a:p>
            <a:pPr indent="0" marL="0">
              <a:buNone/>
            </a:pPr>
            <a:r>
              <a:rPr lang="en-US" sz="1900" b="1" dirty="0">
                <a:solidFill>
                  <a:schemeClr val="tx1"/>
                </a:solidFill>
              </a:rPr>
              <a:t>prefers-reduced-motion</a:t>
            </a:r>
            <a:endParaRPr lang="en-US" sz="1900" dirty="0"/>
          </a:p>
        </p:txBody>
      </p:sp>
      <p:sp>
        <p:nvSpPr>
          <p:cNvPr id="6" name="Text 3"/>
          <p:cNvSpPr txBox="1"/>
          <p:nvPr/>
        </p:nvSpPr>
        <p:spPr>
          <a:xfrm>
            <a:off x="1005840" y="3566160"/>
            <a:ext cx="2804160" cy="777240"/>
          </a:xfrm>
          <a:prstGeom prst="rect">
            <a:avLst/>
          </a:prstGeom>
          <a:noFill/>
          <a:ln/>
        </p:spPr>
        <p:txBody>
          <a:bodyPr wrap="square" lIns="0" tIns="0" rIns="0" bIns="0" rtlCol="0" anchor="t"/>
          <a:lstStyle/>
          <a:p>
            <a:pPr indent="0" marL="0">
              <a:buNone/>
            </a:pPr>
            <a:r>
              <a:rPr lang="en-US" sz="1500" dirty="0">
                <a:solidFill>
                  <a:schemeClr val="tx2"/>
                </a:solidFill>
              </a:rPr>
              <a:t>Le récit reste lisible sans animation.</a:t>
            </a:r>
            <a:endParaRPr lang="en-US" sz="1500" dirty="0"/>
          </a:p>
        </p:txBody>
      </p:sp>
      <p:sp>
        <p:nvSpPr>
          <p:cNvPr id="7" name="carte-1"/>
          <p:cNvSpPr/>
          <p:nvPr/>
        </p:nvSpPr>
        <p:spPr>
          <a:xfrm>
            <a:off x="4404360" y="1737360"/>
            <a:ext cx="3352800" cy="2743200"/>
          </a:xfrm>
          <a:prstGeom prst="roundRect">
            <a:avLst>
              <a:gd name="adj" fmla="val 4000"/>
            </a:avLst>
          </a:prstGeom>
          <a:solidFill>
            <a:schemeClr val="bg2"/>
          </a:solidFill>
          <a:ln w="15875">
            <a:solidFill>
              <a:srgbClr val="2E2E2E"/>
            </a:solidFill>
            <a:prstDash val="solid"/>
          </a:ln>
        </p:spPr>
      </p:sp>
      <p:pic>
        <p:nvPicPr>
          <p:cNvPr id="8" name="Image 1" descr="preencoded.png">    </p:cNvPr>
          <p:cNvPicPr>
            <a:picLocks noChangeAspect="1"/>
          </p:cNvPicPr>
          <p:nvPr/>
        </p:nvPicPr>
        <p:blipFill>
          <a:blip r:embed="rId2"/>
          <a:stretch>
            <a:fillRect/>
          </a:stretch>
        </p:blipFill>
        <p:spPr>
          <a:xfrm>
            <a:off x="4678680" y="2011680"/>
            <a:ext cx="594360" cy="594360"/>
          </a:xfrm>
          <a:prstGeom prst="rect">
            <a:avLst/>
          </a:prstGeom>
        </p:spPr>
      </p:pic>
      <p:sp>
        <p:nvSpPr>
          <p:cNvPr id="9" name="Text 5"/>
          <p:cNvSpPr txBox="1"/>
          <p:nvPr/>
        </p:nvSpPr>
        <p:spPr>
          <a:xfrm>
            <a:off x="4678680" y="2743200"/>
            <a:ext cx="2804160" cy="777240"/>
          </a:xfrm>
          <a:prstGeom prst="rect">
            <a:avLst/>
          </a:prstGeom>
          <a:noFill/>
          <a:ln/>
        </p:spPr>
        <p:txBody>
          <a:bodyPr wrap="square" lIns="0" tIns="0" rIns="0" bIns="0" rtlCol="0" anchor="t"/>
          <a:lstStyle/>
          <a:p>
            <a:pPr indent="0" marL="0">
              <a:buNone/>
            </a:pPr>
            <a:r>
              <a:rPr lang="en-US" sz="1900" b="1" dirty="0">
                <a:solidFill>
                  <a:schemeClr val="tx1"/>
                </a:solidFill>
              </a:rPr>
              <a:t>transform et opacity</a:t>
            </a:r>
            <a:endParaRPr lang="en-US" sz="1900" dirty="0"/>
          </a:p>
        </p:txBody>
      </p:sp>
      <p:sp>
        <p:nvSpPr>
          <p:cNvPr id="10" name="Text 6"/>
          <p:cNvSpPr txBox="1"/>
          <p:nvPr/>
        </p:nvSpPr>
        <p:spPr>
          <a:xfrm>
            <a:off x="4678680" y="3566160"/>
            <a:ext cx="2804160" cy="777240"/>
          </a:xfrm>
          <a:prstGeom prst="rect">
            <a:avLst/>
          </a:prstGeom>
          <a:noFill/>
          <a:ln/>
        </p:spPr>
        <p:txBody>
          <a:bodyPr wrap="square" lIns="0" tIns="0" rIns="0" bIns="0" rtlCol="0" anchor="t"/>
          <a:lstStyle/>
          <a:p>
            <a:pPr indent="0" marL="0">
              <a:buNone/>
            </a:pPr>
            <a:r>
              <a:rPr lang="en-US" sz="1500" dirty="0">
                <a:solidFill>
                  <a:schemeClr val="tx2"/>
                </a:solidFill>
              </a:rPr>
              <a:t>Les seules propriétés qu'on anime.</a:t>
            </a:r>
            <a:endParaRPr lang="en-US" sz="1500" dirty="0"/>
          </a:p>
        </p:txBody>
      </p:sp>
      <p:sp>
        <p:nvSpPr>
          <p:cNvPr id="11" name="carte-2"/>
          <p:cNvSpPr/>
          <p:nvPr/>
        </p:nvSpPr>
        <p:spPr>
          <a:xfrm>
            <a:off x="8077200" y="1737360"/>
            <a:ext cx="3352800" cy="2743200"/>
          </a:xfrm>
          <a:prstGeom prst="roundRect">
            <a:avLst>
              <a:gd name="adj" fmla="val 4000"/>
            </a:avLst>
          </a:prstGeom>
          <a:solidFill>
            <a:schemeClr val="bg2"/>
          </a:solidFill>
          <a:ln w="15875">
            <a:solidFill>
              <a:srgbClr val="2E2E2E"/>
            </a:solidFill>
            <a:prstDash val="solid"/>
          </a:ln>
        </p:spPr>
      </p:sp>
      <p:pic>
        <p:nvPicPr>
          <p:cNvPr id="12" name="Image 2" descr="preencoded.png">    </p:cNvPr>
          <p:cNvPicPr>
            <a:picLocks noChangeAspect="1"/>
          </p:cNvPicPr>
          <p:nvPr/>
        </p:nvPicPr>
        <p:blipFill>
          <a:blip r:embed="rId3"/>
          <a:stretch>
            <a:fillRect/>
          </a:stretch>
        </p:blipFill>
        <p:spPr>
          <a:xfrm>
            <a:off x="8351520" y="2011680"/>
            <a:ext cx="594360" cy="594360"/>
          </a:xfrm>
          <a:prstGeom prst="rect">
            <a:avLst/>
          </a:prstGeom>
        </p:spPr>
      </p:pic>
      <p:sp>
        <p:nvSpPr>
          <p:cNvPr id="13" name="Text 8"/>
          <p:cNvSpPr txBox="1"/>
          <p:nvPr/>
        </p:nvSpPr>
        <p:spPr>
          <a:xfrm>
            <a:off x="8351520" y="2743200"/>
            <a:ext cx="2804160" cy="777240"/>
          </a:xfrm>
          <a:prstGeom prst="rect">
            <a:avLst/>
          </a:prstGeom>
          <a:noFill/>
          <a:ln/>
        </p:spPr>
        <p:txBody>
          <a:bodyPr wrap="square" lIns="0" tIns="0" rIns="0" bIns="0" rtlCol="0" anchor="t"/>
          <a:lstStyle/>
          <a:p>
            <a:pPr indent="0" marL="0">
              <a:buNone/>
            </a:pPr>
            <a:r>
              <a:rPr lang="en-US" sz="1900" b="1" dirty="0">
                <a:solidFill>
                  <a:schemeClr val="tx1"/>
                </a:solidFill>
              </a:rPr>
              <a:t>Responsive</a:t>
            </a:r>
            <a:endParaRPr lang="en-US" sz="1900" dirty="0"/>
          </a:p>
        </p:txBody>
      </p:sp>
      <p:sp>
        <p:nvSpPr>
          <p:cNvPr id="14" name="Text 9"/>
          <p:cNvSpPr txBox="1"/>
          <p:nvPr/>
        </p:nvSpPr>
        <p:spPr>
          <a:xfrm>
            <a:off x="8351520" y="3566160"/>
            <a:ext cx="2804160" cy="777240"/>
          </a:xfrm>
          <a:prstGeom prst="rect">
            <a:avLst/>
          </a:prstGeom>
          <a:noFill/>
          <a:ln/>
        </p:spPr>
        <p:txBody>
          <a:bodyPr wrap="square" lIns="0" tIns="0" rIns="0" bIns="0" rtlCol="0" anchor="t"/>
          <a:lstStyle/>
          <a:p>
            <a:pPr indent="0" marL="0">
              <a:buNone/>
            </a:pPr>
            <a:r>
              <a:rPr lang="en-US" sz="1500" dirty="0">
                <a:solidFill>
                  <a:schemeClr val="tx2"/>
                </a:solidFill>
              </a:rPr>
              <a:t>Animations simplifiées sur mobile.</a:t>
            </a:r>
            <a:endParaRPr lang="en-US" sz="15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731520" y="1828800"/>
            <a:ext cx="10698480" cy="2377440"/>
          </a:xfrm>
          <a:prstGeom prst="rect">
            <a:avLst/>
          </a:prstGeom>
          <a:noFill/>
          <a:ln/>
        </p:spPr>
        <p:txBody>
          <a:bodyPr wrap="square" lIns="0" tIns="0" rIns="0" bIns="0" rtlCol="0" anchor="ctr"/>
          <a:lstStyle/>
          <a:p>
            <a:pPr algn="l" indent="0" marL="0">
              <a:buNone/>
            </a:pPr>
            <a:r>
              <a:rPr lang="en-US" sz="6000" b="1" dirty="0">
                <a:solidFill>
                  <a:schemeClr val="tx1"/>
                </a:solidFill>
              </a:rPr>
              <a:t>En équipe, mais </a:t>
            </a:r>
            <a:pPr algn="l" indent="0" marL="0">
              <a:buNone/>
            </a:pPr>
            <a:r>
              <a:rPr lang="en-US" sz="6000" b="1" dirty="0">
                <a:solidFill>
                  <a:schemeClr val="accent1"/>
                </a:solidFill>
              </a:rPr>
              <a:t>noté individuellement</a:t>
            </a:r>
            <a:pPr algn="l" indent="0" marL="0">
              <a:buNone/>
            </a:pPr>
            <a:r>
              <a:rPr lang="en-US" sz="6000" b="1" dirty="0">
                <a:solidFill>
                  <a:schemeClr val="tx1"/>
                </a:solidFill>
              </a:rPr>
              <a:t>.</a:t>
            </a:r>
            <a:endParaRPr lang="en-US" sz="6000" dirty="0"/>
          </a:p>
        </p:txBody>
      </p:sp>
      <p:sp>
        <p:nvSpPr>
          <p:cNvPr id="3" name="kicker"/>
          <p:cNvSpPr txBox="1"/>
          <p:nvPr/>
        </p:nvSpPr>
        <p:spPr>
          <a:xfrm>
            <a:off x="731520" y="1463040"/>
            <a:ext cx="10698480" cy="365760"/>
          </a:xfrm>
          <a:prstGeom prst="rect">
            <a:avLst/>
          </a:prstGeom>
          <a:noFill/>
          <a:ln/>
        </p:spPr>
        <p:txBody>
          <a:bodyPr wrap="square" lIns="0" tIns="0" rIns="0" bIns="0" rtlCol="0" anchor="ctr"/>
          <a:lstStyle/>
          <a:p>
            <a:pPr indent="0" marL="0">
              <a:buNone/>
            </a:pPr>
            <a:r>
              <a:rPr lang="en-US" sz="1300" spc="400" kern="0" dirty="0">
                <a:solidFill>
                  <a:schemeClr val="tx2"/>
                </a:solidFill>
              </a:rPr>
              <a:t>40 % INDIVIDUEL SUR 60 %</a:t>
            </a:r>
            <a:endParaRPr lang="en-US" sz="13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731520" y="411480"/>
            <a:ext cx="10698480" cy="822960"/>
          </a:xfrm>
          <a:prstGeom prst="rect">
            <a:avLst/>
          </a:prstGeom>
          <a:noFill/>
          <a:ln/>
        </p:spPr>
        <p:txBody>
          <a:bodyPr wrap="square" lIns="0" tIns="0" rIns="0" bIns="0" rtlCol="0" anchor="ctr"/>
          <a:lstStyle/>
          <a:p>
            <a:pPr algn="l" indent="0" marL="0">
              <a:buNone/>
            </a:pPr>
            <a:r>
              <a:rPr lang="en-US" sz="3200" b="1" dirty="0">
                <a:solidFill>
                  <a:schemeClr val="tx1"/>
                </a:solidFill>
              </a:rPr>
              <a:t>La répartition : 60 %</a:t>
            </a:r>
            <a:endParaRPr lang="en-US" sz="3200" dirty="0"/>
          </a:p>
        </p:txBody>
      </p:sp>
      <p:sp>
        <p:nvSpPr>
          <p:cNvPr id="3" name="Shape 1"/>
          <p:cNvSpPr/>
          <p:nvPr/>
        </p:nvSpPr>
        <p:spPr>
          <a:xfrm>
            <a:off x="731520" y="2258568"/>
            <a:ext cx="10698480" cy="0"/>
          </a:xfrm>
          <a:prstGeom prst="line">
            <a:avLst/>
          </a:prstGeom>
          <a:noFill/>
          <a:ln w="12700">
            <a:solidFill>
              <a:srgbClr val="2E2E2E"/>
            </a:solidFill>
            <a:prstDash val="solid"/>
          </a:ln>
        </p:spPr>
      </p:sp>
      <p:sp>
        <p:nvSpPr>
          <p:cNvPr id="4" name="Text 2"/>
          <p:cNvSpPr txBox="1"/>
          <p:nvPr/>
        </p:nvSpPr>
        <p:spPr>
          <a:xfrm>
            <a:off x="731520" y="1600200"/>
            <a:ext cx="6949440" cy="594360"/>
          </a:xfrm>
          <a:prstGeom prst="rect">
            <a:avLst/>
          </a:prstGeom>
          <a:noFill/>
          <a:ln/>
        </p:spPr>
        <p:txBody>
          <a:bodyPr wrap="square" lIns="0" tIns="0" rIns="0" bIns="0" rtlCol="0" anchor="ctr"/>
          <a:lstStyle/>
          <a:p>
            <a:pPr indent="0" marL="0">
              <a:buNone/>
            </a:pPr>
            <a:r>
              <a:rPr lang="en-US" sz="2000" dirty="0">
                <a:solidFill>
                  <a:schemeClr val="tx1"/>
                </a:solidFill>
              </a:rPr>
              <a:t>Planification et cahier de charges</a:t>
            </a:r>
            <a:endParaRPr lang="en-US" sz="2000" dirty="0"/>
          </a:p>
        </p:txBody>
      </p:sp>
      <p:sp>
        <p:nvSpPr>
          <p:cNvPr id="5" name="Text 3"/>
          <p:cNvSpPr txBox="1"/>
          <p:nvPr/>
        </p:nvSpPr>
        <p:spPr>
          <a:xfrm>
            <a:off x="7680960" y="1600200"/>
            <a:ext cx="1463040" cy="594360"/>
          </a:xfrm>
          <a:prstGeom prst="rect">
            <a:avLst/>
          </a:prstGeom>
          <a:noFill/>
          <a:ln/>
        </p:spPr>
        <p:txBody>
          <a:bodyPr wrap="square" lIns="0" tIns="0" rIns="0" bIns="0" rtlCol="0" anchor="ctr"/>
          <a:lstStyle/>
          <a:p>
            <a:pPr indent="0" marL="0">
              <a:buNone/>
            </a:pPr>
            <a:r>
              <a:rPr lang="en-US" sz="2400" b="1" dirty="0">
                <a:solidFill>
                  <a:schemeClr val="tx1"/>
                </a:solidFill>
              </a:rPr>
              <a:t>5 %</a:t>
            </a:r>
            <a:endParaRPr lang="en-US" sz="2400" dirty="0"/>
          </a:p>
        </p:txBody>
      </p:sp>
      <p:sp>
        <p:nvSpPr>
          <p:cNvPr id="6" name="Text 4"/>
          <p:cNvSpPr txBox="1"/>
          <p:nvPr/>
        </p:nvSpPr>
        <p:spPr>
          <a:xfrm>
            <a:off x="9235440" y="1600200"/>
            <a:ext cx="2194560" cy="594360"/>
          </a:xfrm>
          <a:prstGeom prst="rect">
            <a:avLst/>
          </a:prstGeom>
          <a:noFill/>
          <a:ln/>
        </p:spPr>
        <p:txBody>
          <a:bodyPr wrap="square" lIns="0" tIns="0" rIns="0" bIns="0" rtlCol="0" anchor="ctr"/>
          <a:lstStyle/>
          <a:p>
            <a:pPr indent="0" marL="0">
              <a:buNone/>
            </a:pPr>
            <a:r>
              <a:rPr lang="en-US" sz="1600" dirty="0">
                <a:solidFill>
                  <a:schemeClr val="tx2"/>
                </a:solidFill>
              </a:rPr>
              <a:t>Équipe</a:t>
            </a:r>
            <a:endParaRPr lang="en-US" sz="1600" dirty="0"/>
          </a:p>
        </p:txBody>
      </p:sp>
      <p:sp>
        <p:nvSpPr>
          <p:cNvPr id="7" name="Shape 5"/>
          <p:cNvSpPr/>
          <p:nvPr/>
        </p:nvSpPr>
        <p:spPr>
          <a:xfrm>
            <a:off x="731520" y="3008376"/>
            <a:ext cx="10698480" cy="0"/>
          </a:xfrm>
          <a:prstGeom prst="line">
            <a:avLst/>
          </a:prstGeom>
          <a:noFill/>
          <a:ln w="12700">
            <a:solidFill>
              <a:srgbClr val="2E2E2E"/>
            </a:solidFill>
            <a:prstDash val="solid"/>
          </a:ln>
        </p:spPr>
      </p:sp>
      <p:sp>
        <p:nvSpPr>
          <p:cNvPr id="8" name="Text 6"/>
          <p:cNvSpPr txBox="1"/>
          <p:nvPr/>
        </p:nvSpPr>
        <p:spPr>
          <a:xfrm>
            <a:off x="731520" y="2350008"/>
            <a:ext cx="6949440" cy="594360"/>
          </a:xfrm>
          <a:prstGeom prst="rect">
            <a:avLst/>
          </a:prstGeom>
          <a:noFill/>
          <a:ln/>
        </p:spPr>
        <p:txBody>
          <a:bodyPr wrap="square" lIns="0" tIns="0" rIns="0" bIns="0" rtlCol="0" anchor="ctr"/>
          <a:lstStyle/>
          <a:p>
            <a:pPr indent="0" marL="0">
              <a:buNone/>
            </a:pPr>
            <a:r>
              <a:rPr lang="en-US" sz="2000" dirty="0">
                <a:solidFill>
                  <a:schemeClr val="tx1"/>
                </a:solidFill>
              </a:rPr>
              <a:t>Produit final et présentation</a:t>
            </a:r>
            <a:endParaRPr lang="en-US" sz="2000" dirty="0"/>
          </a:p>
        </p:txBody>
      </p:sp>
      <p:sp>
        <p:nvSpPr>
          <p:cNvPr id="9" name="Text 7"/>
          <p:cNvSpPr txBox="1"/>
          <p:nvPr/>
        </p:nvSpPr>
        <p:spPr>
          <a:xfrm>
            <a:off x="7680960" y="2350008"/>
            <a:ext cx="1463040" cy="594360"/>
          </a:xfrm>
          <a:prstGeom prst="rect">
            <a:avLst/>
          </a:prstGeom>
          <a:noFill/>
          <a:ln/>
        </p:spPr>
        <p:txBody>
          <a:bodyPr wrap="square" lIns="0" tIns="0" rIns="0" bIns="0" rtlCol="0" anchor="ctr"/>
          <a:lstStyle/>
          <a:p>
            <a:pPr indent="0" marL="0">
              <a:buNone/>
            </a:pPr>
            <a:r>
              <a:rPr lang="en-US" sz="2400" b="1" dirty="0">
                <a:solidFill>
                  <a:schemeClr val="tx1"/>
                </a:solidFill>
              </a:rPr>
              <a:t>15 %</a:t>
            </a:r>
            <a:endParaRPr lang="en-US" sz="2400" dirty="0"/>
          </a:p>
        </p:txBody>
      </p:sp>
      <p:sp>
        <p:nvSpPr>
          <p:cNvPr id="10" name="Text 8"/>
          <p:cNvSpPr txBox="1"/>
          <p:nvPr/>
        </p:nvSpPr>
        <p:spPr>
          <a:xfrm>
            <a:off x="9235440" y="2350008"/>
            <a:ext cx="2194560" cy="594360"/>
          </a:xfrm>
          <a:prstGeom prst="rect">
            <a:avLst/>
          </a:prstGeom>
          <a:noFill/>
          <a:ln/>
        </p:spPr>
        <p:txBody>
          <a:bodyPr wrap="square" lIns="0" tIns="0" rIns="0" bIns="0" rtlCol="0" anchor="ctr"/>
          <a:lstStyle/>
          <a:p>
            <a:pPr indent="0" marL="0">
              <a:buNone/>
            </a:pPr>
            <a:r>
              <a:rPr lang="en-US" sz="1600" dirty="0">
                <a:solidFill>
                  <a:schemeClr val="tx2"/>
                </a:solidFill>
              </a:rPr>
              <a:t>Équipe</a:t>
            </a:r>
            <a:endParaRPr lang="en-US" sz="1600" dirty="0"/>
          </a:p>
        </p:txBody>
      </p:sp>
      <p:sp>
        <p:nvSpPr>
          <p:cNvPr id="11" name="Shape 9"/>
          <p:cNvSpPr/>
          <p:nvPr/>
        </p:nvSpPr>
        <p:spPr>
          <a:xfrm>
            <a:off x="731520" y="3758184"/>
            <a:ext cx="10698480" cy="0"/>
          </a:xfrm>
          <a:prstGeom prst="line">
            <a:avLst/>
          </a:prstGeom>
          <a:noFill/>
          <a:ln w="12700">
            <a:solidFill>
              <a:srgbClr val="2E2E2E"/>
            </a:solidFill>
            <a:prstDash val="solid"/>
          </a:ln>
        </p:spPr>
      </p:sp>
      <p:sp>
        <p:nvSpPr>
          <p:cNvPr id="12" name="Text 10"/>
          <p:cNvSpPr txBox="1"/>
          <p:nvPr/>
        </p:nvSpPr>
        <p:spPr>
          <a:xfrm>
            <a:off x="731520" y="3099816"/>
            <a:ext cx="6949440" cy="594360"/>
          </a:xfrm>
          <a:prstGeom prst="rect">
            <a:avLst/>
          </a:prstGeom>
          <a:noFill/>
          <a:ln/>
        </p:spPr>
        <p:txBody>
          <a:bodyPr wrap="square" lIns="0" tIns="0" rIns="0" bIns="0" rtlCol="0" anchor="ctr"/>
          <a:lstStyle/>
          <a:p>
            <a:pPr indent="0" marL="0">
              <a:buNone/>
            </a:pPr>
            <a:r>
              <a:rPr lang="en-US" sz="2000" dirty="0">
                <a:solidFill>
                  <a:schemeClr val="tx1"/>
                </a:solidFill>
              </a:rPr>
              <a:t>Réalisation de vos zones</a:t>
            </a:r>
            <a:endParaRPr lang="en-US" sz="2000" dirty="0"/>
          </a:p>
        </p:txBody>
      </p:sp>
      <p:sp>
        <p:nvSpPr>
          <p:cNvPr id="13" name="Text 11"/>
          <p:cNvSpPr txBox="1"/>
          <p:nvPr/>
        </p:nvSpPr>
        <p:spPr>
          <a:xfrm>
            <a:off x="7680960" y="3099816"/>
            <a:ext cx="1463040" cy="594360"/>
          </a:xfrm>
          <a:prstGeom prst="rect">
            <a:avLst/>
          </a:prstGeom>
          <a:noFill/>
          <a:ln/>
        </p:spPr>
        <p:txBody>
          <a:bodyPr wrap="square" lIns="0" tIns="0" rIns="0" bIns="0" rtlCol="0" anchor="ctr"/>
          <a:lstStyle/>
          <a:p>
            <a:pPr indent="0" marL="0">
              <a:buNone/>
            </a:pPr>
            <a:r>
              <a:rPr lang="en-US" sz="2400" b="1" dirty="0">
                <a:solidFill>
                  <a:schemeClr val="accent1"/>
                </a:solidFill>
              </a:rPr>
              <a:t>20 %</a:t>
            </a:r>
            <a:endParaRPr lang="en-US" sz="2400" dirty="0"/>
          </a:p>
        </p:txBody>
      </p:sp>
      <p:sp>
        <p:nvSpPr>
          <p:cNvPr id="14" name="Text 12"/>
          <p:cNvSpPr txBox="1"/>
          <p:nvPr/>
        </p:nvSpPr>
        <p:spPr>
          <a:xfrm>
            <a:off x="9235440" y="3099816"/>
            <a:ext cx="2194560" cy="594360"/>
          </a:xfrm>
          <a:prstGeom prst="rect">
            <a:avLst/>
          </a:prstGeom>
          <a:noFill/>
          <a:ln/>
        </p:spPr>
        <p:txBody>
          <a:bodyPr wrap="square" lIns="0" tIns="0" rIns="0" bIns="0" rtlCol="0" anchor="ctr"/>
          <a:lstStyle/>
          <a:p>
            <a:pPr indent="0" marL="0">
              <a:buNone/>
            </a:pPr>
            <a:r>
              <a:rPr lang="en-US" sz="1600" dirty="0">
                <a:solidFill>
                  <a:schemeClr val="accent1"/>
                </a:solidFill>
              </a:rPr>
              <a:t>Individuel</a:t>
            </a:r>
            <a:endParaRPr lang="en-US" sz="1600" dirty="0"/>
          </a:p>
        </p:txBody>
      </p:sp>
      <p:sp>
        <p:nvSpPr>
          <p:cNvPr id="15" name="Shape 13"/>
          <p:cNvSpPr/>
          <p:nvPr/>
        </p:nvSpPr>
        <p:spPr>
          <a:xfrm>
            <a:off x="731520" y="4507992"/>
            <a:ext cx="10698480" cy="0"/>
          </a:xfrm>
          <a:prstGeom prst="line">
            <a:avLst/>
          </a:prstGeom>
          <a:noFill/>
          <a:ln w="12700">
            <a:solidFill>
              <a:srgbClr val="2E2E2E"/>
            </a:solidFill>
            <a:prstDash val="solid"/>
          </a:ln>
        </p:spPr>
      </p:sp>
      <p:sp>
        <p:nvSpPr>
          <p:cNvPr id="16" name="Text 14"/>
          <p:cNvSpPr txBox="1"/>
          <p:nvPr/>
        </p:nvSpPr>
        <p:spPr>
          <a:xfrm>
            <a:off x="731520" y="3849624"/>
            <a:ext cx="6949440" cy="594360"/>
          </a:xfrm>
          <a:prstGeom prst="rect">
            <a:avLst/>
          </a:prstGeom>
          <a:noFill/>
          <a:ln/>
        </p:spPr>
        <p:txBody>
          <a:bodyPr wrap="square" lIns="0" tIns="0" rIns="0" bIns="0" rtlCol="0" anchor="ctr"/>
          <a:lstStyle/>
          <a:p>
            <a:pPr indent="0" marL="0">
              <a:buNone/>
            </a:pPr>
            <a:r>
              <a:rPr lang="en-US" sz="2000" dirty="0">
                <a:solidFill>
                  <a:schemeClr val="tx1"/>
                </a:solidFill>
              </a:rPr>
              <a:t>Contrôle de la qualité croisé</a:t>
            </a:r>
            <a:endParaRPr lang="en-US" sz="2000" dirty="0"/>
          </a:p>
        </p:txBody>
      </p:sp>
      <p:sp>
        <p:nvSpPr>
          <p:cNvPr id="17" name="Text 15"/>
          <p:cNvSpPr txBox="1"/>
          <p:nvPr/>
        </p:nvSpPr>
        <p:spPr>
          <a:xfrm>
            <a:off x="7680960" y="3849624"/>
            <a:ext cx="1463040" cy="594360"/>
          </a:xfrm>
          <a:prstGeom prst="rect">
            <a:avLst/>
          </a:prstGeom>
          <a:noFill/>
          <a:ln/>
        </p:spPr>
        <p:txBody>
          <a:bodyPr wrap="square" lIns="0" tIns="0" rIns="0" bIns="0" rtlCol="0" anchor="ctr"/>
          <a:lstStyle/>
          <a:p>
            <a:pPr indent="0" marL="0">
              <a:buNone/>
            </a:pPr>
            <a:r>
              <a:rPr lang="en-US" sz="2400" b="1" dirty="0">
                <a:solidFill>
                  <a:schemeClr val="accent1"/>
                </a:solidFill>
              </a:rPr>
              <a:t>10 %</a:t>
            </a:r>
            <a:endParaRPr lang="en-US" sz="2400" dirty="0"/>
          </a:p>
        </p:txBody>
      </p:sp>
      <p:sp>
        <p:nvSpPr>
          <p:cNvPr id="18" name="Text 16"/>
          <p:cNvSpPr txBox="1"/>
          <p:nvPr/>
        </p:nvSpPr>
        <p:spPr>
          <a:xfrm>
            <a:off x="9235440" y="3849624"/>
            <a:ext cx="2194560" cy="594360"/>
          </a:xfrm>
          <a:prstGeom prst="rect">
            <a:avLst/>
          </a:prstGeom>
          <a:noFill/>
          <a:ln/>
        </p:spPr>
        <p:txBody>
          <a:bodyPr wrap="square" lIns="0" tIns="0" rIns="0" bIns="0" rtlCol="0" anchor="ctr"/>
          <a:lstStyle/>
          <a:p>
            <a:pPr indent="0" marL="0">
              <a:buNone/>
            </a:pPr>
            <a:r>
              <a:rPr lang="en-US" sz="1600" dirty="0">
                <a:solidFill>
                  <a:schemeClr val="accent1"/>
                </a:solidFill>
              </a:rPr>
              <a:t>Individuel</a:t>
            </a:r>
            <a:endParaRPr lang="en-US" sz="1600" dirty="0"/>
          </a:p>
        </p:txBody>
      </p:sp>
      <p:sp>
        <p:nvSpPr>
          <p:cNvPr id="19" name="Shape 17"/>
          <p:cNvSpPr/>
          <p:nvPr/>
        </p:nvSpPr>
        <p:spPr>
          <a:xfrm>
            <a:off x="731520" y="5257800"/>
            <a:ext cx="10698480" cy="0"/>
          </a:xfrm>
          <a:prstGeom prst="line">
            <a:avLst/>
          </a:prstGeom>
          <a:noFill/>
          <a:ln w="12700">
            <a:solidFill>
              <a:srgbClr val="2E2E2E"/>
            </a:solidFill>
            <a:prstDash val="solid"/>
          </a:ln>
        </p:spPr>
      </p:sp>
      <p:sp>
        <p:nvSpPr>
          <p:cNvPr id="20" name="Text 18"/>
          <p:cNvSpPr txBox="1"/>
          <p:nvPr/>
        </p:nvSpPr>
        <p:spPr>
          <a:xfrm>
            <a:off x="731520" y="4599432"/>
            <a:ext cx="6949440" cy="594360"/>
          </a:xfrm>
          <a:prstGeom prst="rect">
            <a:avLst/>
          </a:prstGeom>
          <a:noFill/>
          <a:ln/>
        </p:spPr>
        <p:txBody>
          <a:bodyPr wrap="square" lIns="0" tIns="0" rIns="0" bIns="0" rtlCol="0" anchor="ctr"/>
          <a:lstStyle/>
          <a:p>
            <a:pPr indent="0" marL="0">
              <a:buNone/>
            </a:pPr>
            <a:r>
              <a:rPr lang="en-US" sz="2000" dirty="0">
                <a:solidFill>
                  <a:schemeClr val="tx1"/>
                </a:solidFill>
              </a:rPr>
              <a:t>Défense individuelle</a:t>
            </a:r>
            <a:endParaRPr lang="en-US" sz="2000" dirty="0"/>
          </a:p>
        </p:txBody>
      </p:sp>
      <p:sp>
        <p:nvSpPr>
          <p:cNvPr id="21" name="Text 19"/>
          <p:cNvSpPr txBox="1"/>
          <p:nvPr/>
        </p:nvSpPr>
        <p:spPr>
          <a:xfrm>
            <a:off x="7680960" y="4599432"/>
            <a:ext cx="1463040" cy="594360"/>
          </a:xfrm>
          <a:prstGeom prst="rect">
            <a:avLst/>
          </a:prstGeom>
          <a:noFill/>
          <a:ln/>
        </p:spPr>
        <p:txBody>
          <a:bodyPr wrap="square" lIns="0" tIns="0" rIns="0" bIns="0" rtlCol="0" anchor="ctr"/>
          <a:lstStyle/>
          <a:p>
            <a:pPr indent="0" marL="0">
              <a:buNone/>
            </a:pPr>
            <a:r>
              <a:rPr lang="en-US" sz="2400" b="1" dirty="0">
                <a:solidFill>
                  <a:schemeClr val="accent1"/>
                </a:solidFill>
              </a:rPr>
              <a:t>10 %</a:t>
            </a:r>
            <a:endParaRPr lang="en-US" sz="2400" dirty="0"/>
          </a:p>
        </p:txBody>
      </p:sp>
      <p:sp>
        <p:nvSpPr>
          <p:cNvPr id="22" name="Text 20"/>
          <p:cNvSpPr txBox="1"/>
          <p:nvPr/>
        </p:nvSpPr>
        <p:spPr>
          <a:xfrm>
            <a:off x="9235440" y="4599432"/>
            <a:ext cx="2194560" cy="594360"/>
          </a:xfrm>
          <a:prstGeom prst="rect">
            <a:avLst/>
          </a:prstGeom>
          <a:noFill/>
          <a:ln/>
        </p:spPr>
        <p:txBody>
          <a:bodyPr wrap="square" lIns="0" tIns="0" rIns="0" bIns="0" rtlCol="0" anchor="ctr"/>
          <a:lstStyle/>
          <a:p>
            <a:pPr indent="0" marL="0">
              <a:buNone/>
            </a:pPr>
            <a:r>
              <a:rPr lang="en-US" sz="1600" dirty="0">
                <a:solidFill>
                  <a:schemeClr val="accent1"/>
                </a:solidFill>
              </a:rPr>
              <a:t>Individuel</a:t>
            </a:r>
            <a:endParaRPr lang="en-US" sz="16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731520" y="411480"/>
            <a:ext cx="10698480" cy="822960"/>
          </a:xfrm>
          <a:prstGeom prst="rect">
            <a:avLst/>
          </a:prstGeom>
          <a:noFill/>
          <a:ln/>
        </p:spPr>
        <p:txBody>
          <a:bodyPr wrap="square" lIns="0" tIns="0" rIns="0" bIns="0" rtlCol="0" anchor="ctr"/>
          <a:lstStyle/>
          <a:p>
            <a:pPr algn="l" indent="0" marL="0">
              <a:buNone/>
            </a:pPr>
            <a:r>
              <a:rPr lang="en-US" sz="3200" b="1" dirty="0">
                <a:solidFill>
                  <a:schemeClr val="tx1"/>
                </a:solidFill>
              </a:rPr>
              <a:t>Comment on voit qui a fait quoi</a:t>
            </a:r>
            <a:endParaRPr lang="en-US" sz="3200" dirty="0"/>
          </a:p>
        </p:txBody>
      </p:sp>
      <p:sp>
        <p:nvSpPr>
          <p:cNvPr id="3" name="etape-0"/>
          <p:cNvSpPr/>
          <p:nvPr/>
        </p:nvSpPr>
        <p:spPr>
          <a:xfrm>
            <a:off x="731520" y="1600200"/>
            <a:ext cx="566928" cy="566928"/>
          </a:xfrm>
          <a:prstGeom prst="ellipse">
            <a:avLst/>
          </a:prstGeom>
          <a:solidFill>
            <a:schemeClr val="accent1"/>
          </a:solidFill>
          <a:ln w="12700">
            <a:solidFill>
              <a:schemeClr val="accent1"/>
            </a:solidFill>
            <a:prstDash val="solid"/>
          </a:ln>
        </p:spPr>
      </p:sp>
      <p:sp>
        <p:nvSpPr>
          <p:cNvPr id="4" name="Text 2"/>
          <p:cNvSpPr txBox="1"/>
          <p:nvPr/>
        </p:nvSpPr>
        <p:spPr>
          <a:xfrm>
            <a:off x="731520" y="160020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5" name="Text 3"/>
          <p:cNvSpPr txBox="1"/>
          <p:nvPr/>
        </p:nvSpPr>
        <p:spPr>
          <a:xfrm>
            <a:off x="1508760" y="1563624"/>
            <a:ext cx="9875520" cy="365760"/>
          </a:xfrm>
          <a:prstGeom prst="rect">
            <a:avLst/>
          </a:prstGeom>
          <a:noFill/>
          <a:ln/>
        </p:spPr>
        <p:txBody>
          <a:bodyPr wrap="square" lIns="0" tIns="0" rIns="0" bIns="0" rtlCol="0" anchor="ctr"/>
          <a:lstStyle/>
          <a:p>
            <a:pPr indent="0" marL="0">
              <a:buNone/>
            </a:pPr>
            <a:r>
              <a:rPr lang="en-US" sz="2000" b="1" dirty="0">
                <a:solidFill>
                  <a:schemeClr val="tx1"/>
                </a:solidFill>
              </a:rPr>
              <a:t>La matrice de responsabilités</a:t>
            </a:r>
            <a:endParaRPr lang="en-US" sz="2000" dirty="0"/>
          </a:p>
        </p:txBody>
      </p:sp>
      <p:sp>
        <p:nvSpPr>
          <p:cNvPr id="6" name="Text 4"/>
          <p:cNvSpPr txBox="1"/>
          <p:nvPr/>
        </p:nvSpPr>
        <p:spPr>
          <a:xfrm>
            <a:off x="1508760" y="1911096"/>
            <a:ext cx="9875520" cy="292608"/>
          </a:xfrm>
          <a:prstGeom prst="rect">
            <a:avLst/>
          </a:prstGeom>
          <a:noFill/>
          <a:ln/>
        </p:spPr>
        <p:txBody>
          <a:bodyPr wrap="square" lIns="0" tIns="0" rIns="0" bIns="0" rtlCol="0" anchor="ctr"/>
          <a:lstStyle/>
          <a:p>
            <a:pPr indent="0" marL="0">
              <a:buNone/>
            </a:pPr>
            <a:r>
              <a:rPr lang="en-US" sz="1400" dirty="0">
                <a:solidFill>
                  <a:schemeClr val="tx2"/>
                </a:solidFill>
              </a:rPr>
              <a:t>Dans le cahier de charges : qui possède quoi</a:t>
            </a:r>
            <a:endParaRPr lang="en-US" sz="1400" dirty="0"/>
          </a:p>
        </p:txBody>
      </p:sp>
      <p:sp>
        <p:nvSpPr>
          <p:cNvPr id="7" name="etape-1"/>
          <p:cNvSpPr/>
          <p:nvPr/>
        </p:nvSpPr>
        <p:spPr>
          <a:xfrm>
            <a:off x="731520" y="2468880"/>
            <a:ext cx="566928" cy="566928"/>
          </a:xfrm>
          <a:prstGeom prst="ellipse">
            <a:avLst/>
          </a:prstGeom>
          <a:solidFill>
            <a:schemeClr val="accent1"/>
          </a:solidFill>
          <a:ln w="12700">
            <a:solidFill>
              <a:schemeClr val="accent1"/>
            </a:solidFill>
            <a:prstDash val="solid"/>
          </a:ln>
        </p:spPr>
      </p:sp>
      <p:sp>
        <p:nvSpPr>
          <p:cNvPr id="8" name="Text 6"/>
          <p:cNvSpPr txBox="1"/>
          <p:nvPr/>
        </p:nvSpPr>
        <p:spPr>
          <a:xfrm>
            <a:off x="731520" y="246888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9" name="Text 7"/>
          <p:cNvSpPr txBox="1"/>
          <p:nvPr/>
        </p:nvSpPr>
        <p:spPr>
          <a:xfrm>
            <a:off x="1508760" y="2432304"/>
            <a:ext cx="9875520" cy="365760"/>
          </a:xfrm>
          <a:prstGeom prst="rect">
            <a:avLst/>
          </a:prstGeom>
          <a:noFill/>
          <a:ln/>
        </p:spPr>
        <p:txBody>
          <a:bodyPr wrap="square" lIns="0" tIns="0" rIns="0" bIns="0" rtlCol="0" anchor="ctr"/>
          <a:lstStyle/>
          <a:p>
            <a:pPr indent="0" marL="0">
              <a:buNone/>
            </a:pPr>
            <a:r>
              <a:rPr lang="en-US" sz="2000" b="1" dirty="0">
                <a:solidFill>
                  <a:schemeClr val="tx1"/>
                </a:solidFill>
              </a:rPr>
              <a:t>Vos commits</a:t>
            </a:r>
            <a:endParaRPr lang="en-US" sz="2000" dirty="0"/>
          </a:p>
        </p:txBody>
      </p:sp>
      <p:sp>
        <p:nvSpPr>
          <p:cNvPr id="10" name="Text 8"/>
          <p:cNvSpPr txBox="1"/>
          <p:nvPr/>
        </p:nvSpPr>
        <p:spPr>
          <a:xfrm>
            <a:off x="1508760" y="2779776"/>
            <a:ext cx="9875520" cy="292608"/>
          </a:xfrm>
          <a:prstGeom prst="rect">
            <a:avLst/>
          </a:prstGeom>
          <a:noFill/>
          <a:ln/>
        </p:spPr>
        <p:txBody>
          <a:bodyPr wrap="square" lIns="0" tIns="0" rIns="0" bIns="0" rtlCol="0" anchor="ctr"/>
          <a:lstStyle/>
          <a:p>
            <a:pPr indent="0" marL="0">
              <a:buNone/>
            </a:pPr>
            <a:r>
              <a:rPr lang="en-US" sz="1400" dirty="0">
                <a:solidFill>
                  <a:schemeClr val="tx2"/>
                </a:solidFill>
              </a:rPr>
              <a:t>Faits par la personne qui a écrit le code</a:t>
            </a:r>
            <a:endParaRPr lang="en-US" sz="1400" dirty="0"/>
          </a:p>
        </p:txBody>
      </p:sp>
      <p:sp>
        <p:nvSpPr>
          <p:cNvPr id="11" name="etape-2"/>
          <p:cNvSpPr/>
          <p:nvPr/>
        </p:nvSpPr>
        <p:spPr>
          <a:xfrm>
            <a:off x="731520" y="3337560"/>
            <a:ext cx="566928" cy="566928"/>
          </a:xfrm>
          <a:prstGeom prst="ellipse">
            <a:avLst/>
          </a:prstGeom>
          <a:solidFill>
            <a:schemeClr val="accent1"/>
          </a:solidFill>
          <a:ln w="12700">
            <a:solidFill>
              <a:schemeClr val="accent1"/>
            </a:solidFill>
            <a:prstDash val="solid"/>
          </a:ln>
        </p:spPr>
      </p:sp>
      <p:sp>
        <p:nvSpPr>
          <p:cNvPr id="12" name="Text 10"/>
          <p:cNvSpPr txBox="1"/>
          <p:nvPr/>
        </p:nvSpPr>
        <p:spPr>
          <a:xfrm>
            <a:off x="731520" y="333756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13" name="Text 11"/>
          <p:cNvSpPr txBox="1"/>
          <p:nvPr/>
        </p:nvSpPr>
        <p:spPr>
          <a:xfrm>
            <a:off x="1508760" y="3300984"/>
            <a:ext cx="9875520" cy="365760"/>
          </a:xfrm>
          <a:prstGeom prst="rect">
            <a:avLst/>
          </a:prstGeom>
          <a:noFill/>
          <a:ln/>
        </p:spPr>
        <p:txBody>
          <a:bodyPr wrap="square" lIns="0" tIns="0" rIns="0" bIns="0" rtlCol="0" anchor="ctr"/>
          <a:lstStyle/>
          <a:p>
            <a:pPr indent="0" marL="0">
              <a:buNone/>
            </a:pPr>
            <a:r>
              <a:rPr lang="en-US" sz="2000" b="1" dirty="0">
                <a:solidFill>
                  <a:schemeClr val="tx1"/>
                </a:solidFill>
              </a:rPr>
              <a:t>Votre journal de bord</a:t>
            </a:r>
            <a:endParaRPr lang="en-US" sz="2000" dirty="0"/>
          </a:p>
        </p:txBody>
      </p:sp>
      <p:sp>
        <p:nvSpPr>
          <p:cNvPr id="14" name="Text 12"/>
          <p:cNvSpPr txBox="1"/>
          <p:nvPr/>
        </p:nvSpPr>
        <p:spPr>
          <a:xfrm>
            <a:off x="1508760" y="3648456"/>
            <a:ext cx="9875520" cy="292608"/>
          </a:xfrm>
          <a:prstGeom prst="rect">
            <a:avLst/>
          </a:prstGeom>
          <a:noFill/>
          <a:ln/>
        </p:spPr>
        <p:txBody>
          <a:bodyPr wrap="square" lIns="0" tIns="0" rIns="0" bIns="0" rtlCol="0" anchor="ctr"/>
          <a:lstStyle/>
          <a:p>
            <a:pPr indent="0" marL="0">
              <a:buNone/>
            </a:pPr>
            <a:r>
              <a:rPr lang="en-US" sz="1400" dirty="0">
                <a:solidFill>
                  <a:schemeClr val="tx2"/>
                </a:solidFill>
              </a:rPr>
              <a:t>Un par personne, à chaque bloc</a:t>
            </a:r>
            <a:endParaRPr lang="en-US" sz="1400" dirty="0"/>
          </a:p>
        </p:txBody>
      </p:sp>
      <p:sp>
        <p:nvSpPr>
          <p:cNvPr id="15" name="etape-3"/>
          <p:cNvSpPr/>
          <p:nvPr/>
        </p:nvSpPr>
        <p:spPr>
          <a:xfrm>
            <a:off x="731520" y="4206240"/>
            <a:ext cx="566928" cy="566928"/>
          </a:xfrm>
          <a:prstGeom prst="ellipse">
            <a:avLst/>
          </a:prstGeom>
          <a:solidFill>
            <a:schemeClr val="accent1"/>
          </a:solidFill>
          <a:ln w="12700">
            <a:solidFill>
              <a:schemeClr val="accent1"/>
            </a:solidFill>
            <a:prstDash val="solid"/>
          </a:ln>
        </p:spPr>
      </p:sp>
      <p:sp>
        <p:nvSpPr>
          <p:cNvPr id="16" name="Text 14"/>
          <p:cNvSpPr txBox="1"/>
          <p:nvPr/>
        </p:nvSpPr>
        <p:spPr>
          <a:xfrm>
            <a:off x="731520" y="420624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17" name="Text 15"/>
          <p:cNvSpPr txBox="1"/>
          <p:nvPr/>
        </p:nvSpPr>
        <p:spPr>
          <a:xfrm>
            <a:off x="1508760" y="4169664"/>
            <a:ext cx="9875520" cy="365760"/>
          </a:xfrm>
          <a:prstGeom prst="rect">
            <a:avLst/>
          </a:prstGeom>
          <a:noFill/>
          <a:ln/>
        </p:spPr>
        <p:txBody>
          <a:bodyPr wrap="square" lIns="0" tIns="0" rIns="0" bIns="0" rtlCol="0" anchor="ctr"/>
          <a:lstStyle/>
          <a:p>
            <a:pPr indent="0" marL="0">
              <a:buNone/>
            </a:pPr>
            <a:r>
              <a:rPr lang="en-US" sz="2000" b="1" dirty="0">
                <a:solidFill>
                  <a:schemeClr val="tx1"/>
                </a:solidFill>
              </a:rPr>
              <a:t>Votre contrôle de la qualité</a:t>
            </a:r>
            <a:endParaRPr lang="en-US" sz="2000" dirty="0"/>
          </a:p>
        </p:txBody>
      </p:sp>
      <p:sp>
        <p:nvSpPr>
          <p:cNvPr id="18" name="Text 16"/>
          <p:cNvSpPr txBox="1"/>
          <p:nvPr/>
        </p:nvSpPr>
        <p:spPr>
          <a:xfrm>
            <a:off x="1508760" y="4517136"/>
            <a:ext cx="9875520" cy="292608"/>
          </a:xfrm>
          <a:prstGeom prst="rect">
            <a:avLst/>
          </a:prstGeom>
          <a:noFill/>
          <a:ln/>
        </p:spPr>
        <p:txBody>
          <a:bodyPr wrap="square" lIns="0" tIns="0" rIns="0" bIns="0" rtlCol="0" anchor="ctr"/>
          <a:lstStyle/>
          <a:p>
            <a:pPr indent="0" marL="0">
              <a:buNone/>
            </a:pPr>
            <a:r>
              <a:rPr lang="en-US" sz="1400" dirty="0">
                <a:solidFill>
                  <a:schemeClr val="tx2"/>
                </a:solidFill>
              </a:rPr>
              <a:t>Vous testez une autre équipe, vous corrigez vos écarts</a:t>
            </a:r>
            <a:endParaRPr lang="en-US" sz="1400" dirty="0"/>
          </a:p>
        </p:txBody>
      </p:sp>
      <p:sp>
        <p:nvSpPr>
          <p:cNvPr id="19" name="etape-4"/>
          <p:cNvSpPr/>
          <p:nvPr/>
        </p:nvSpPr>
        <p:spPr>
          <a:xfrm>
            <a:off x="731520" y="5074920"/>
            <a:ext cx="566928" cy="566928"/>
          </a:xfrm>
          <a:prstGeom prst="ellipse">
            <a:avLst/>
          </a:prstGeom>
          <a:solidFill>
            <a:schemeClr val="accent1"/>
          </a:solidFill>
          <a:ln w="12700">
            <a:solidFill>
              <a:schemeClr val="accent1"/>
            </a:solidFill>
            <a:prstDash val="solid"/>
          </a:ln>
        </p:spPr>
      </p:sp>
      <p:sp>
        <p:nvSpPr>
          <p:cNvPr id="20" name="Text 18"/>
          <p:cNvSpPr txBox="1"/>
          <p:nvPr/>
        </p:nvSpPr>
        <p:spPr>
          <a:xfrm>
            <a:off x="731520" y="507492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5</a:t>
            </a:r>
            <a:endParaRPr lang="en-US" sz="2000" dirty="0"/>
          </a:p>
        </p:txBody>
      </p:sp>
      <p:sp>
        <p:nvSpPr>
          <p:cNvPr id="21" name="Text 19"/>
          <p:cNvSpPr txBox="1"/>
          <p:nvPr/>
        </p:nvSpPr>
        <p:spPr>
          <a:xfrm>
            <a:off x="1508760" y="5038344"/>
            <a:ext cx="9875520" cy="365760"/>
          </a:xfrm>
          <a:prstGeom prst="rect">
            <a:avLst/>
          </a:prstGeom>
          <a:noFill/>
          <a:ln/>
        </p:spPr>
        <p:txBody>
          <a:bodyPr wrap="square" lIns="0" tIns="0" rIns="0" bIns="0" rtlCol="0" anchor="ctr"/>
          <a:lstStyle/>
          <a:p>
            <a:pPr indent="0" marL="0">
              <a:buNone/>
            </a:pPr>
            <a:r>
              <a:rPr lang="en-US" sz="2000" b="1" dirty="0">
                <a:solidFill>
                  <a:schemeClr val="tx1"/>
                </a:solidFill>
              </a:rPr>
              <a:t>La défense, en privé</a:t>
            </a:r>
            <a:endParaRPr lang="en-US" sz="2000" dirty="0"/>
          </a:p>
        </p:txBody>
      </p:sp>
      <p:sp>
        <p:nvSpPr>
          <p:cNvPr id="22" name="Text 20"/>
          <p:cNvSpPr txBox="1"/>
          <p:nvPr/>
        </p:nvSpPr>
        <p:spPr>
          <a:xfrm>
            <a:off x="1508760" y="5385816"/>
            <a:ext cx="9875520" cy="292608"/>
          </a:xfrm>
          <a:prstGeom prst="rect">
            <a:avLst/>
          </a:prstGeom>
          <a:noFill/>
          <a:ln/>
        </p:spPr>
        <p:txBody>
          <a:bodyPr wrap="square" lIns="0" tIns="0" rIns="0" bIns="0" rtlCol="0" anchor="ctr"/>
          <a:lstStyle/>
          <a:p>
            <a:pPr indent="0" marL="0">
              <a:buNone/>
            </a:pPr>
            <a:r>
              <a:rPr lang="en-US" sz="1400" dirty="0">
                <a:solidFill>
                  <a:schemeClr val="tx2"/>
                </a:solidFill>
              </a:rPr>
              <a:t>Montrer, expliquer, modifier : comme au portfolio</a:t>
            </a:r>
            <a:endParaRPr lang="en-US" sz="14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731520" y="411480"/>
            <a:ext cx="10698480" cy="822960"/>
          </a:xfrm>
          <a:prstGeom prst="rect">
            <a:avLst/>
          </a:prstGeom>
          <a:noFill/>
          <a:ln/>
        </p:spPr>
        <p:txBody>
          <a:bodyPr wrap="square" lIns="0" tIns="0" rIns="0" bIns="0" rtlCol="0" anchor="ctr"/>
          <a:lstStyle/>
          <a:p>
            <a:pPr algn="l" indent="0" marL="0">
              <a:buNone/>
            </a:pPr>
            <a:r>
              <a:rPr lang="en-US" sz="3200" b="1" dirty="0">
                <a:solidFill>
                  <a:schemeClr val="tx1"/>
                </a:solidFill>
              </a:rPr>
              <a:t>Le calendrier</a:t>
            </a:r>
            <a:endParaRPr lang="en-US" sz="3200" dirty="0"/>
          </a:p>
        </p:txBody>
      </p:sp>
      <p:sp>
        <p:nvSpPr>
          <p:cNvPr id="3" name="Shape 1"/>
          <p:cNvSpPr/>
          <p:nvPr/>
        </p:nvSpPr>
        <p:spPr>
          <a:xfrm>
            <a:off x="822960" y="3291840"/>
            <a:ext cx="10515600" cy="0"/>
          </a:xfrm>
          <a:prstGeom prst="line">
            <a:avLst/>
          </a:prstGeom>
          <a:noFill/>
          <a:ln w="19050">
            <a:solidFill>
              <a:srgbClr val="A8A8A8"/>
            </a:solidFill>
            <a:prstDash val="solid"/>
          </a:ln>
        </p:spPr>
      </p:sp>
      <p:sp>
        <p:nvSpPr>
          <p:cNvPr id="4" name="Shape 2"/>
          <p:cNvSpPr/>
          <p:nvPr/>
        </p:nvSpPr>
        <p:spPr>
          <a:xfrm>
            <a:off x="713232" y="3182112"/>
            <a:ext cx="219456" cy="219456"/>
          </a:xfrm>
          <a:prstGeom prst="ellipse">
            <a:avLst/>
          </a:prstGeom>
          <a:solidFill>
            <a:srgbClr val="FFFFFF"/>
          </a:solidFill>
          <a:ln w="12700">
            <a:solidFill>
              <a:srgbClr val="FFFFFF"/>
            </a:solidFill>
            <a:prstDash val="solid"/>
          </a:ln>
        </p:spPr>
      </p:sp>
      <p:sp>
        <p:nvSpPr>
          <p:cNvPr id="5" name="Text 3"/>
          <p:cNvSpPr txBox="1"/>
          <p:nvPr/>
        </p:nvSpPr>
        <p:spPr>
          <a:xfrm>
            <a:off x="137160" y="2240280"/>
            <a:ext cx="1371600" cy="365760"/>
          </a:xfrm>
          <a:prstGeom prst="rect">
            <a:avLst/>
          </a:prstGeom>
          <a:noFill/>
          <a:ln/>
        </p:spPr>
        <p:txBody>
          <a:bodyPr wrap="square" lIns="0" tIns="0" rIns="0" bIns="0" rtlCol="0" anchor="ctr"/>
          <a:lstStyle/>
          <a:p>
            <a:pPr algn="ctr" indent="0" marL="0">
              <a:buNone/>
            </a:pPr>
            <a:r>
              <a:rPr lang="en-US" sz="1300" dirty="0">
                <a:solidFill>
                  <a:schemeClr val="tx2"/>
                </a:solidFill>
              </a:rPr>
              <a:t>9 oct.</a:t>
            </a:r>
            <a:endParaRPr lang="en-US" sz="1300" dirty="0"/>
          </a:p>
        </p:txBody>
      </p:sp>
      <p:sp>
        <p:nvSpPr>
          <p:cNvPr id="6" name="Text 4"/>
          <p:cNvSpPr txBox="1"/>
          <p:nvPr/>
        </p:nvSpPr>
        <p:spPr>
          <a:xfrm>
            <a:off x="45720" y="2606040"/>
            <a:ext cx="1554480" cy="411480"/>
          </a:xfrm>
          <a:prstGeom prst="rect">
            <a:avLst/>
          </a:prstGeom>
          <a:noFill/>
          <a:ln/>
        </p:spPr>
        <p:txBody>
          <a:bodyPr wrap="square" lIns="0" tIns="0" rIns="0" bIns="0" rtlCol="0" anchor="ctr"/>
          <a:lstStyle/>
          <a:p>
            <a:pPr algn="ctr" indent="0" marL="0">
              <a:buNone/>
            </a:pPr>
            <a:r>
              <a:rPr lang="en-US" sz="1500" b="1" dirty="0">
                <a:solidFill>
                  <a:schemeClr val="tx1"/>
                </a:solidFill>
              </a:rPr>
              <a:t>Lancement</a:t>
            </a:r>
            <a:endParaRPr lang="en-US" sz="1500" dirty="0"/>
          </a:p>
        </p:txBody>
      </p:sp>
      <p:sp>
        <p:nvSpPr>
          <p:cNvPr id="7" name="Shape 5"/>
          <p:cNvSpPr/>
          <p:nvPr/>
        </p:nvSpPr>
        <p:spPr>
          <a:xfrm>
            <a:off x="1881632" y="3182112"/>
            <a:ext cx="219456" cy="219456"/>
          </a:xfrm>
          <a:prstGeom prst="ellipse">
            <a:avLst/>
          </a:prstGeom>
          <a:solidFill>
            <a:srgbClr val="FFFFFF"/>
          </a:solidFill>
          <a:ln w="12700">
            <a:solidFill>
              <a:srgbClr val="FFFFFF"/>
            </a:solidFill>
            <a:prstDash val="solid"/>
          </a:ln>
        </p:spPr>
      </p:sp>
      <p:sp>
        <p:nvSpPr>
          <p:cNvPr id="8" name="Text 6"/>
          <p:cNvSpPr txBox="1"/>
          <p:nvPr/>
        </p:nvSpPr>
        <p:spPr>
          <a:xfrm>
            <a:off x="1305560" y="3566160"/>
            <a:ext cx="1371600" cy="365760"/>
          </a:xfrm>
          <a:prstGeom prst="rect">
            <a:avLst/>
          </a:prstGeom>
          <a:noFill/>
          <a:ln/>
        </p:spPr>
        <p:txBody>
          <a:bodyPr wrap="square" lIns="0" tIns="0" rIns="0" bIns="0" rtlCol="0" anchor="ctr"/>
          <a:lstStyle/>
          <a:p>
            <a:pPr algn="ctr" indent="0" marL="0">
              <a:buNone/>
            </a:pPr>
            <a:r>
              <a:rPr lang="en-US" sz="1300" dirty="0">
                <a:solidFill>
                  <a:schemeClr val="tx2"/>
                </a:solidFill>
              </a:rPr>
              <a:t>21 oct.</a:t>
            </a:r>
            <a:endParaRPr lang="en-US" sz="1300" dirty="0"/>
          </a:p>
        </p:txBody>
      </p:sp>
      <p:sp>
        <p:nvSpPr>
          <p:cNvPr id="9" name="Text 7"/>
          <p:cNvSpPr txBox="1"/>
          <p:nvPr/>
        </p:nvSpPr>
        <p:spPr>
          <a:xfrm>
            <a:off x="1214120" y="3913632"/>
            <a:ext cx="1554480" cy="411480"/>
          </a:xfrm>
          <a:prstGeom prst="rect">
            <a:avLst/>
          </a:prstGeom>
          <a:noFill/>
          <a:ln/>
        </p:spPr>
        <p:txBody>
          <a:bodyPr wrap="square" lIns="0" tIns="0" rIns="0" bIns="0" rtlCol="0" anchor="ctr"/>
          <a:lstStyle/>
          <a:p>
            <a:pPr algn="ctr" indent="0" marL="0">
              <a:buNone/>
            </a:pPr>
            <a:r>
              <a:rPr lang="en-US" sz="1500" b="1" dirty="0">
                <a:solidFill>
                  <a:schemeClr val="tx1"/>
                </a:solidFill>
              </a:rPr>
              <a:t>Atelier</a:t>
            </a:r>
            <a:endParaRPr lang="en-US" sz="1500" dirty="0"/>
          </a:p>
        </p:txBody>
      </p:sp>
      <p:sp>
        <p:nvSpPr>
          <p:cNvPr id="10" name="Shape 8"/>
          <p:cNvSpPr/>
          <p:nvPr/>
        </p:nvSpPr>
        <p:spPr>
          <a:xfrm>
            <a:off x="3050032" y="3182112"/>
            <a:ext cx="219456" cy="219456"/>
          </a:xfrm>
          <a:prstGeom prst="ellipse">
            <a:avLst/>
          </a:prstGeom>
          <a:solidFill>
            <a:srgbClr val="FF2B47"/>
          </a:solidFill>
          <a:ln w="12700">
            <a:solidFill>
              <a:srgbClr val="FF2B47"/>
            </a:solidFill>
            <a:prstDash val="solid"/>
          </a:ln>
        </p:spPr>
      </p:sp>
      <p:sp>
        <p:nvSpPr>
          <p:cNvPr id="11" name="Text 9"/>
          <p:cNvSpPr txBox="1"/>
          <p:nvPr/>
        </p:nvSpPr>
        <p:spPr>
          <a:xfrm>
            <a:off x="2473960" y="2240280"/>
            <a:ext cx="1371600" cy="365760"/>
          </a:xfrm>
          <a:prstGeom prst="rect">
            <a:avLst/>
          </a:prstGeom>
          <a:noFill/>
          <a:ln/>
        </p:spPr>
        <p:txBody>
          <a:bodyPr wrap="square" lIns="0" tIns="0" rIns="0" bIns="0" rtlCol="0" anchor="ctr"/>
          <a:lstStyle/>
          <a:p>
            <a:pPr algn="ctr" indent="0" marL="0">
              <a:buNone/>
            </a:pPr>
            <a:r>
              <a:rPr lang="en-US" sz="1300" dirty="0">
                <a:solidFill>
                  <a:schemeClr val="tx2"/>
                </a:solidFill>
              </a:rPr>
              <a:t>23 oct.</a:t>
            </a:r>
            <a:endParaRPr lang="en-US" sz="1300" dirty="0"/>
          </a:p>
        </p:txBody>
      </p:sp>
      <p:sp>
        <p:nvSpPr>
          <p:cNvPr id="12" name="Text 10"/>
          <p:cNvSpPr txBox="1"/>
          <p:nvPr/>
        </p:nvSpPr>
        <p:spPr>
          <a:xfrm>
            <a:off x="2382520" y="2606040"/>
            <a:ext cx="1554480" cy="411480"/>
          </a:xfrm>
          <a:prstGeom prst="rect">
            <a:avLst/>
          </a:prstGeom>
          <a:noFill/>
          <a:ln/>
        </p:spPr>
        <p:txBody>
          <a:bodyPr wrap="square" lIns="0" tIns="0" rIns="0" bIns="0" rtlCol="0" anchor="ctr"/>
          <a:lstStyle/>
          <a:p>
            <a:pPr algn="ctr" indent="0" marL="0">
              <a:buNone/>
            </a:pPr>
            <a:r>
              <a:rPr lang="en-US" sz="1500" b="1" dirty="0">
                <a:solidFill>
                  <a:schemeClr val="accent1"/>
                </a:solidFill>
              </a:rPr>
              <a:t>Cahier de charges</a:t>
            </a:r>
            <a:endParaRPr lang="en-US" sz="1500" dirty="0"/>
          </a:p>
        </p:txBody>
      </p:sp>
      <p:sp>
        <p:nvSpPr>
          <p:cNvPr id="13" name="Shape 11"/>
          <p:cNvSpPr/>
          <p:nvPr/>
        </p:nvSpPr>
        <p:spPr>
          <a:xfrm>
            <a:off x="4218432" y="3182112"/>
            <a:ext cx="219456" cy="219456"/>
          </a:xfrm>
          <a:prstGeom prst="ellipse">
            <a:avLst/>
          </a:prstGeom>
          <a:solidFill>
            <a:srgbClr val="FFFFFF"/>
          </a:solidFill>
          <a:ln w="12700">
            <a:solidFill>
              <a:srgbClr val="FFFFFF"/>
            </a:solidFill>
            <a:prstDash val="solid"/>
          </a:ln>
        </p:spPr>
      </p:sp>
      <p:sp>
        <p:nvSpPr>
          <p:cNvPr id="14" name="Text 12"/>
          <p:cNvSpPr txBox="1"/>
          <p:nvPr/>
        </p:nvSpPr>
        <p:spPr>
          <a:xfrm>
            <a:off x="3642360" y="3566160"/>
            <a:ext cx="1371600" cy="365760"/>
          </a:xfrm>
          <a:prstGeom prst="rect">
            <a:avLst/>
          </a:prstGeom>
          <a:noFill/>
          <a:ln/>
        </p:spPr>
        <p:txBody>
          <a:bodyPr wrap="square" lIns="0" tIns="0" rIns="0" bIns="0" rtlCol="0" anchor="ctr"/>
          <a:lstStyle/>
          <a:p>
            <a:pPr algn="ctr" indent="0" marL="0">
              <a:buNone/>
            </a:pPr>
            <a:r>
              <a:rPr lang="en-US" sz="1300" dirty="0">
                <a:solidFill>
                  <a:schemeClr val="tx2"/>
                </a:solidFill>
              </a:rPr>
              <a:t>28 oct. – 6 nov.</a:t>
            </a:r>
            <a:endParaRPr lang="en-US" sz="1300" dirty="0"/>
          </a:p>
        </p:txBody>
      </p:sp>
      <p:sp>
        <p:nvSpPr>
          <p:cNvPr id="15" name="Text 13"/>
          <p:cNvSpPr txBox="1"/>
          <p:nvPr/>
        </p:nvSpPr>
        <p:spPr>
          <a:xfrm>
            <a:off x="3550920" y="3913632"/>
            <a:ext cx="1554480" cy="411480"/>
          </a:xfrm>
          <a:prstGeom prst="rect">
            <a:avLst/>
          </a:prstGeom>
          <a:noFill/>
          <a:ln/>
        </p:spPr>
        <p:txBody>
          <a:bodyPr wrap="square" lIns="0" tIns="0" rIns="0" bIns="0" rtlCol="0" anchor="ctr"/>
          <a:lstStyle/>
          <a:p>
            <a:pPr algn="ctr" indent="0" marL="0">
              <a:buNone/>
            </a:pPr>
            <a:r>
              <a:rPr lang="en-US" sz="1500" b="1" dirty="0">
                <a:solidFill>
                  <a:schemeClr val="tx1"/>
                </a:solidFill>
              </a:rPr>
              <a:t>Animations</a:t>
            </a:r>
            <a:endParaRPr lang="en-US" sz="1500" dirty="0"/>
          </a:p>
        </p:txBody>
      </p:sp>
      <p:sp>
        <p:nvSpPr>
          <p:cNvPr id="16" name="Shape 14"/>
          <p:cNvSpPr/>
          <p:nvPr/>
        </p:nvSpPr>
        <p:spPr>
          <a:xfrm>
            <a:off x="5386832" y="3182112"/>
            <a:ext cx="219456" cy="219456"/>
          </a:xfrm>
          <a:prstGeom prst="ellipse">
            <a:avLst/>
          </a:prstGeom>
          <a:solidFill>
            <a:srgbClr val="FFFFFF"/>
          </a:solidFill>
          <a:ln w="12700">
            <a:solidFill>
              <a:srgbClr val="FFFFFF"/>
            </a:solidFill>
            <a:prstDash val="solid"/>
          </a:ln>
        </p:spPr>
      </p:sp>
      <p:sp>
        <p:nvSpPr>
          <p:cNvPr id="17" name="Text 15"/>
          <p:cNvSpPr txBox="1"/>
          <p:nvPr/>
        </p:nvSpPr>
        <p:spPr>
          <a:xfrm>
            <a:off x="4810760" y="2240280"/>
            <a:ext cx="1371600" cy="365760"/>
          </a:xfrm>
          <a:prstGeom prst="rect">
            <a:avLst/>
          </a:prstGeom>
          <a:noFill/>
          <a:ln/>
        </p:spPr>
        <p:txBody>
          <a:bodyPr wrap="square" lIns="0" tIns="0" rIns="0" bIns="0" rtlCol="0" anchor="ctr"/>
          <a:lstStyle/>
          <a:p>
            <a:pPr algn="ctr" indent="0" marL="0">
              <a:buNone/>
            </a:pPr>
            <a:r>
              <a:rPr lang="en-US" sz="1300" dirty="0">
                <a:solidFill>
                  <a:schemeClr val="tx2"/>
                </a:solidFill>
              </a:rPr>
              <a:t>11 nov.</a:t>
            </a:r>
            <a:endParaRPr lang="en-US" sz="1300" dirty="0"/>
          </a:p>
        </p:txBody>
      </p:sp>
      <p:sp>
        <p:nvSpPr>
          <p:cNvPr id="18" name="Text 16"/>
          <p:cNvSpPr txBox="1"/>
          <p:nvPr/>
        </p:nvSpPr>
        <p:spPr>
          <a:xfrm>
            <a:off x="4719320" y="2606040"/>
            <a:ext cx="1554480" cy="411480"/>
          </a:xfrm>
          <a:prstGeom prst="rect">
            <a:avLst/>
          </a:prstGeom>
          <a:noFill/>
          <a:ln/>
        </p:spPr>
        <p:txBody>
          <a:bodyPr wrap="square" lIns="0" tIns="0" rIns="0" bIns="0" rtlCol="0" anchor="ctr"/>
          <a:lstStyle/>
          <a:p>
            <a:pPr algn="ctr" indent="0" marL="0">
              <a:buNone/>
            </a:pPr>
            <a:r>
              <a:rPr lang="en-US" sz="1500" b="1" dirty="0">
                <a:solidFill>
                  <a:schemeClr val="tx1"/>
                </a:solidFill>
              </a:rPr>
              <a:t>Vue</a:t>
            </a:r>
            <a:endParaRPr lang="en-US" sz="1500" dirty="0"/>
          </a:p>
        </p:txBody>
      </p:sp>
      <p:sp>
        <p:nvSpPr>
          <p:cNvPr id="19" name="Shape 17"/>
          <p:cNvSpPr/>
          <p:nvPr/>
        </p:nvSpPr>
        <p:spPr>
          <a:xfrm>
            <a:off x="6555232" y="3182112"/>
            <a:ext cx="219456" cy="219456"/>
          </a:xfrm>
          <a:prstGeom prst="ellipse">
            <a:avLst/>
          </a:prstGeom>
          <a:solidFill>
            <a:srgbClr val="FF2B47"/>
          </a:solidFill>
          <a:ln w="12700">
            <a:solidFill>
              <a:srgbClr val="FF2B47"/>
            </a:solidFill>
            <a:prstDash val="solid"/>
          </a:ln>
        </p:spPr>
      </p:sp>
      <p:sp>
        <p:nvSpPr>
          <p:cNvPr id="20" name="Text 18"/>
          <p:cNvSpPr txBox="1"/>
          <p:nvPr/>
        </p:nvSpPr>
        <p:spPr>
          <a:xfrm>
            <a:off x="5979160" y="3566160"/>
            <a:ext cx="1371600" cy="365760"/>
          </a:xfrm>
          <a:prstGeom prst="rect">
            <a:avLst/>
          </a:prstGeom>
          <a:noFill/>
          <a:ln/>
        </p:spPr>
        <p:txBody>
          <a:bodyPr wrap="square" lIns="0" tIns="0" rIns="0" bIns="0" rtlCol="0" anchor="ctr"/>
          <a:lstStyle/>
          <a:p>
            <a:pPr algn="ctr" indent="0" marL="0">
              <a:buNone/>
            </a:pPr>
            <a:r>
              <a:rPr lang="en-US" sz="1300" dirty="0">
                <a:solidFill>
                  <a:schemeClr val="tx2"/>
                </a:solidFill>
              </a:rPr>
              <a:t>13 nov.</a:t>
            </a:r>
            <a:endParaRPr lang="en-US" sz="1300" dirty="0"/>
          </a:p>
        </p:txBody>
      </p:sp>
      <p:sp>
        <p:nvSpPr>
          <p:cNvPr id="21" name="Text 19"/>
          <p:cNvSpPr txBox="1"/>
          <p:nvPr/>
        </p:nvSpPr>
        <p:spPr>
          <a:xfrm>
            <a:off x="5887720" y="3913632"/>
            <a:ext cx="1554480" cy="411480"/>
          </a:xfrm>
          <a:prstGeom prst="rect">
            <a:avLst/>
          </a:prstGeom>
          <a:noFill/>
          <a:ln/>
        </p:spPr>
        <p:txBody>
          <a:bodyPr wrap="square" lIns="0" tIns="0" rIns="0" bIns="0" rtlCol="0" anchor="ctr"/>
          <a:lstStyle/>
          <a:p>
            <a:pPr algn="ctr" indent="0" marL="0">
              <a:buNone/>
            </a:pPr>
            <a:r>
              <a:rPr lang="en-US" sz="1500" b="1" dirty="0">
                <a:solidFill>
                  <a:schemeClr val="accent1"/>
                </a:solidFill>
              </a:rPr>
              <a:t>Prototype</a:t>
            </a:r>
            <a:endParaRPr lang="en-US" sz="1500" dirty="0"/>
          </a:p>
        </p:txBody>
      </p:sp>
      <p:sp>
        <p:nvSpPr>
          <p:cNvPr id="22" name="Shape 20"/>
          <p:cNvSpPr/>
          <p:nvPr/>
        </p:nvSpPr>
        <p:spPr>
          <a:xfrm>
            <a:off x="7723632" y="3182112"/>
            <a:ext cx="219456" cy="219456"/>
          </a:xfrm>
          <a:prstGeom prst="ellipse">
            <a:avLst/>
          </a:prstGeom>
          <a:solidFill>
            <a:srgbClr val="FFFFFF"/>
          </a:solidFill>
          <a:ln w="12700">
            <a:solidFill>
              <a:srgbClr val="FFFFFF"/>
            </a:solidFill>
            <a:prstDash val="solid"/>
          </a:ln>
        </p:spPr>
      </p:sp>
      <p:sp>
        <p:nvSpPr>
          <p:cNvPr id="23" name="Text 21"/>
          <p:cNvSpPr txBox="1"/>
          <p:nvPr/>
        </p:nvSpPr>
        <p:spPr>
          <a:xfrm>
            <a:off x="7147560" y="2240280"/>
            <a:ext cx="1371600" cy="365760"/>
          </a:xfrm>
          <a:prstGeom prst="rect">
            <a:avLst/>
          </a:prstGeom>
          <a:noFill/>
          <a:ln/>
        </p:spPr>
        <p:txBody>
          <a:bodyPr wrap="square" lIns="0" tIns="0" rIns="0" bIns="0" rtlCol="0" anchor="ctr"/>
          <a:lstStyle/>
          <a:p>
            <a:pPr algn="ctr" indent="0" marL="0">
              <a:buNone/>
            </a:pPr>
            <a:r>
              <a:rPr lang="en-US" sz="1300" dirty="0">
                <a:solidFill>
                  <a:schemeClr val="tx2"/>
                </a:solidFill>
              </a:rPr>
              <a:t>20 nov.</a:t>
            </a:r>
            <a:endParaRPr lang="en-US" sz="1300" dirty="0"/>
          </a:p>
        </p:txBody>
      </p:sp>
      <p:sp>
        <p:nvSpPr>
          <p:cNvPr id="24" name="Text 22"/>
          <p:cNvSpPr txBox="1"/>
          <p:nvPr/>
        </p:nvSpPr>
        <p:spPr>
          <a:xfrm>
            <a:off x="7056120" y="2606040"/>
            <a:ext cx="1554480" cy="411480"/>
          </a:xfrm>
          <a:prstGeom prst="rect">
            <a:avLst/>
          </a:prstGeom>
          <a:noFill/>
          <a:ln/>
        </p:spPr>
        <p:txBody>
          <a:bodyPr wrap="square" lIns="0" tIns="0" rIns="0" bIns="0" rtlCol="0" anchor="ctr"/>
          <a:lstStyle/>
          <a:p>
            <a:pPr algn="ctr" indent="0" marL="0">
              <a:buNone/>
            </a:pPr>
            <a:r>
              <a:rPr lang="en-US" sz="1500" b="1" dirty="0">
                <a:solidFill>
                  <a:schemeClr val="tx1"/>
                </a:solidFill>
              </a:rPr>
              <a:t>Bêta</a:t>
            </a:r>
            <a:endParaRPr lang="en-US" sz="1500" dirty="0"/>
          </a:p>
        </p:txBody>
      </p:sp>
      <p:sp>
        <p:nvSpPr>
          <p:cNvPr id="25" name="Shape 23"/>
          <p:cNvSpPr/>
          <p:nvPr/>
        </p:nvSpPr>
        <p:spPr>
          <a:xfrm>
            <a:off x="8892032" y="3182112"/>
            <a:ext cx="219456" cy="219456"/>
          </a:xfrm>
          <a:prstGeom prst="ellipse">
            <a:avLst/>
          </a:prstGeom>
          <a:solidFill>
            <a:srgbClr val="FFFFFF"/>
          </a:solidFill>
          <a:ln w="12700">
            <a:solidFill>
              <a:srgbClr val="FFFFFF"/>
            </a:solidFill>
            <a:prstDash val="solid"/>
          </a:ln>
        </p:spPr>
      </p:sp>
      <p:sp>
        <p:nvSpPr>
          <p:cNvPr id="26" name="Text 24"/>
          <p:cNvSpPr txBox="1"/>
          <p:nvPr/>
        </p:nvSpPr>
        <p:spPr>
          <a:xfrm>
            <a:off x="8315960" y="3566160"/>
            <a:ext cx="1371600" cy="365760"/>
          </a:xfrm>
          <a:prstGeom prst="rect">
            <a:avLst/>
          </a:prstGeom>
          <a:noFill/>
          <a:ln/>
        </p:spPr>
        <p:txBody>
          <a:bodyPr wrap="square" lIns="0" tIns="0" rIns="0" bIns="0" rtlCol="0" anchor="ctr"/>
          <a:lstStyle/>
          <a:p>
            <a:pPr algn="ctr" indent="0" marL="0">
              <a:buNone/>
            </a:pPr>
            <a:r>
              <a:rPr lang="en-US" sz="1300" dirty="0">
                <a:solidFill>
                  <a:schemeClr val="tx2"/>
                </a:solidFill>
              </a:rPr>
              <a:t>25–27 nov.</a:t>
            </a:r>
            <a:endParaRPr lang="en-US" sz="1300" dirty="0"/>
          </a:p>
        </p:txBody>
      </p:sp>
      <p:sp>
        <p:nvSpPr>
          <p:cNvPr id="27" name="Text 25"/>
          <p:cNvSpPr txBox="1"/>
          <p:nvPr/>
        </p:nvSpPr>
        <p:spPr>
          <a:xfrm>
            <a:off x="8224520" y="3913632"/>
            <a:ext cx="1554480" cy="411480"/>
          </a:xfrm>
          <a:prstGeom prst="rect">
            <a:avLst/>
          </a:prstGeom>
          <a:noFill/>
          <a:ln/>
        </p:spPr>
        <p:txBody>
          <a:bodyPr wrap="square" lIns="0" tIns="0" rIns="0" bIns="0" rtlCol="0" anchor="ctr"/>
          <a:lstStyle/>
          <a:p>
            <a:pPr algn="ctr" indent="0" marL="0">
              <a:buNone/>
            </a:pPr>
            <a:r>
              <a:rPr lang="en-US" sz="1500" b="1" dirty="0">
                <a:solidFill>
                  <a:schemeClr val="tx1"/>
                </a:solidFill>
              </a:rPr>
              <a:t>QA croisée</a:t>
            </a:r>
            <a:endParaRPr lang="en-US" sz="1500" dirty="0"/>
          </a:p>
        </p:txBody>
      </p:sp>
      <p:sp>
        <p:nvSpPr>
          <p:cNvPr id="28" name="Shape 26"/>
          <p:cNvSpPr/>
          <p:nvPr/>
        </p:nvSpPr>
        <p:spPr>
          <a:xfrm>
            <a:off x="10060432" y="3182112"/>
            <a:ext cx="219456" cy="219456"/>
          </a:xfrm>
          <a:prstGeom prst="ellipse">
            <a:avLst/>
          </a:prstGeom>
          <a:solidFill>
            <a:srgbClr val="FF2B47"/>
          </a:solidFill>
          <a:ln w="12700">
            <a:solidFill>
              <a:srgbClr val="FF2B47"/>
            </a:solidFill>
            <a:prstDash val="solid"/>
          </a:ln>
        </p:spPr>
      </p:sp>
      <p:sp>
        <p:nvSpPr>
          <p:cNvPr id="29" name="Text 27"/>
          <p:cNvSpPr txBox="1"/>
          <p:nvPr/>
        </p:nvSpPr>
        <p:spPr>
          <a:xfrm>
            <a:off x="9484360" y="2240280"/>
            <a:ext cx="1371600" cy="365760"/>
          </a:xfrm>
          <a:prstGeom prst="rect">
            <a:avLst/>
          </a:prstGeom>
          <a:noFill/>
          <a:ln/>
        </p:spPr>
        <p:txBody>
          <a:bodyPr wrap="square" lIns="0" tIns="0" rIns="0" bIns="0" rtlCol="0" anchor="ctr"/>
          <a:lstStyle/>
          <a:p>
            <a:pPr algn="ctr" indent="0" marL="0">
              <a:buNone/>
            </a:pPr>
            <a:r>
              <a:rPr lang="en-US" sz="1300" dirty="0">
                <a:solidFill>
                  <a:schemeClr val="tx2"/>
                </a:solidFill>
              </a:rPr>
              <a:t>9 déc.</a:t>
            </a:r>
            <a:endParaRPr lang="en-US" sz="1300" dirty="0"/>
          </a:p>
        </p:txBody>
      </p:sp>
      <p:sp>
        <p:nvSpPr>
          <p:cNvPr id="30" name="Text 28"/>
          <p:cNvSpPr txBox="1"/>
          <p:nvPr/>
        </p:nvSpPr>
        <p:spPr>
          <a:xfrm>
            <a:off x="9392920" y="2606040"/>
            <a:ext cx="1554480" cy="411480"/>
          </a:xfrm>
          <a:prstGeom prst="rect">
            <a:avLst/>
          </a:prstGeom>
          <a:noFill/>
          <a:ln/>
        </p:spPr>
        <p:txBody>
          <a:bodyPr wrap="square" lIns="0" tIns="0" rIns="0" bIns="0" rtlCol="0" anchor="ctr"/>
          <a:lstStyle/>
          <a:p>
            <a:pPr algn="ctr" indent="0" marL="0">
              <a:buNone/>
            </a:pPr>
            <a:r>
              <a:rPr lang="en-US" sz="1500" b="1" dirty="0">
                <a:solidFill>
                  <a:schemeClr val="accent1"/>
                </a:solidFill>
              </a:rPr>
              <a:t>Défenses</a:t>
            </a:r>
            <a:endParaRPr lang="en-US" sz="1500" dirty="0"/>
          </a:p>
        </p:txBody>
      </p:sp>
      <p:sp>
        <p:nvSpPr>
          <p:cNvPr id="31" name="Shape 29"/>
          <p:cNvSpPr/>
          <p:nvPr/>
        </p:nvSpPr>
        <p:spPr>
          <a:xfrm>
            <a:off x="11228832" y="3182112"/>
            <a:ext cx="219456" cy="219456"/>
          </a:xfrm>
          <a:prstGeom prst="ellipse">
            <a:avLst/>
          </a:prstGeom>
          <a:solidFill>
            <a:srgbClr val="FF2B47"/>
          </a:solidFill>
          <a:ln w="12700">
            <a:solidFill>
              <a:srgbClr val="FF2B47"/>
            </a:solidFill>
            <a:prstDash val="solid"/>
          </a:ln>
        </p:spPr>
      </p:sp>
      <p:sp>
        <p:nvSpPr>
          <p:cNvPr id="32" name="Text 30"/>
          <p:cNvSpPr txBox="1"/>
          <p:nvPr/>
        </p:nvSpPr>
        <p:spPr>
          <a:xfrm>
            <a:off x="10652760" y="3566160"/>
            <a:ext cx="1371600" cy="365760"/>
          </a:xfrm>
          <a:prstGeom prst="rect">
            <a:avLst/>
          </a:prstGeom>
          <a:noFill/>
          <a:ln/>
        </p:spPr>
        <p:txBody>
          <a:bodyPr wrap="square" lIns="0" tIns="0" rIns="0" bIns="0" rtlCol="0" anchor="ctr"/>
          <a:lstStyle/>
          <a:p>
            <a:pPr algn="ctr" indent="0" marL="0">
              <a:buNone/>
            </a:pPr>
            <a:r>
              <a:rPr lang="en-US" sz="1300" dirty="0">
                <a:solidFill>
                  <a:schemeClr val="tx2"/>
                </a:solidFill>
              </a:rPr>
              <a:t>11 déc.</a:t>
            </a:r>
            <a:endParaRPr lang="en-US" sz="1300" dirty="0"/>
          </a:p>
        </p:txBody>
      </p:sp>
      <p:sp>
        <p:nvSpPr>
          <p:cNvPr id="33" name="Text 31"/>
          <p:cNvSpPr txBox="1"/>
          <p:nvPr/>
        </p:nvSpPr>
        <p:spPr>
          <a:xfrm>
            <a:off x="10561320" y="3913632"/>
            <a:ext cx="1554480" cy="411480"/>
          </a:xfrm>
          <a:prstGeom prst="rect">
            <a:avLst/>
          </a:prstGeom>
          <a:noFill/>
          <a:ln/>
        </p:spPr>
        <p:txBody>
          <a:bodyPr wrap="square" lIns="0" tIns="0" rIns="0" bIns="0" rtlCol="0" anchor="ctr"/>
          <a:lstStyle/>
          <a:p>
            <a:pPr algn="ctr" indent="0" marL="0">
              <a:buNone/>
            </a:pPr>
            <a:r>
              <a:rPr lang="en-US" sz="1500" b="1" dirty="0">
                <a:solidFill>
                  <a:schemeClr val="accent1"/>
                </a:solidFill>
              </a:rPr>
              <a:t>Présentations</a:t>
            </a:r>
            <a:endParaRPr lang="en-US" sz="15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731520" y="1828800"/>
            <a:ext cx="10698480" cy="2377440"/>
          </a:xfrm>
          <a:prstGeom prst="rect">
            <a:avLst/>
          </a:prstGeom>
          <a:noFill/>
          <a:ln/>
        </p:spPr>
        <p:txBody>
          <a:bodyPr wrap="square" lIns="0" tIns="0" rIns="0" bIns="0" rtlCol="0" anchor="ctr"/>
          <a:lstStyle/>
          <a:p>
            <a:pPr algn="l" indent="0" marL="0">
              <a:buNone/>
            </a:pPr>
            <a:r>
              <a:rPr lang="en-US" sz="6000" b="1" dirty="0">
                <a:solidFill>
                  <a:schemeClr val="tx1"/>
                </a:solidFill>
              </a:rPr>
              <a:t>C'est votre </a:t>
            </a:r>
            <a:pPr algn="l" indent="0" marL="0">
              <a:buNone/>
            </a:pPr>
            <a:r>
              <a:rPr lang="en-US" sz="6000" b="1" dirty="0">
                <a:solidFill>
                  <a:schemeClr val="accent1"/>
                </a:solidFill>
              </a:rPr>
              <a:t>processus</a:t>
            </a:r>
            <a:pPr algn="l" indent="0" marL="0">
              <a:buNone/>
            </a:pPr>
            <a:r>
              <a:rPr lang="en-US" sz="6000" b="1" dirty="0">
                <a:solidFill>
                  <a:schemeClr val="tx1"/>
                </a:solidFill>
              </a:rPr>
              <a:t> qui est évalué.</a:t>
            </a:r>
            <a:endParaRPr lang="en-US" sz="6000" dirty="0"/>
          </a:p>
        </p:txBody>
      </p:sp>
      <p:sp>
        <p:nvSpPr>
          <p:cNvPr id="3" name="kicker"/>
          <p:cNvSpPr txBox="1"/>
          <p:nvPr/>
        </p:nvSpPr>
        <p:spPr>
          <a:xfrm>
            <a:off x="731520" y="1463040"/>
            <a:ext cx="10698480" cy="365760"/>
          </a:xfrm>
          <a:prstGeom prst="rect">
            <a:avLst/>
          </a:prstGeom>
          <a:noFill/>
          <a:ln/>
        </p:spPr>
        <p:txBody>
          <a:bodyPr wrap="square" lIns="0" tIns="0" rIns="0" bIns="0" rtlCol="0" anchor="ctr"/>
          <a:lstStyle/>
          <a:p>
            <a:pPr indent="0" marL="0">
              <a:buNone/>
            </a:pPr>
            <a:r>
              <a:rPr lang="en-US" sz="1300" spc="400" kern="0" dirty="0">
                <a:solidFill>
                  <a:schemeClr val="tx2"/>
                </a:solidFill>
              </a:rPr>
              <a:t>L'IA DANS LE PROJET</a:t>
            </a:r>
            <a:endParaRPr lang="en-US" sz="13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731520" y="411480"/>
            <a:ext cx="10698480" cy="822960"/>
          </a:xfrm>
          <a:prstGeom prst="rect">
            <a:avLst/>
          </a:prstGeom>
          <a:noFill/>
          <a:ln/>
        </p:spPr>
        <p:txBody>
          <a:bodyPr wrap="square" lIns="0" tIns="0" rIns="0" bIns="0" rtlCol="0" anchor="ctr"/>
          <a:lstStyle/>
          <a:p>
            <a:pPr algn="l" indent="0" marL="0">
              <a:buNone/>
            </a:pPr>
            <a:r>
              <a:rPr lang="en-US" sz="3200" b="1" dirty="0">
                <a:solidFill>
                  <a:schemeClr val="tx1"/>
                </a:solidFill>
              </a:rPr>
              <a:t>Étape par étape</a:t>
            </a:r>
            <a:endParaRPr lang="en-US" sz="3200" dirty="0"/>
          </a:p>
        </p:txBody>
      </p:sp>
      <p:sp>
        <p:nvSpPr>
          <p:cNvPr id="3" name="etape-0"/>
          <p:cNvSpPr/>
          <p:nvPr/>
        </p:nvSpPr>
        <p:spPr>
          <a:xfrm>
            <a:off x="731520" y="1645920"/>
            <a:ext cx="566928" cy="566928"/>
          </a:xfrm>
          <a:prstGeom prst="ellipse">
            <a:avLst/>
          </a:prstGeom>
          <a:solidFill>
            <a:schemeClr val="accent1"/>
          </a:solidFill>
          <a:ln w="12700">
            <a:solidFill>
              <a:schemeClr val="accent1"/>
            </a:solidFill>
            <a:prstDash val="solid"/>
          </a:ln>
        </p:spPr>
      </p:sp>
      <p:sp>
        <p:nvSpPr>
          <p:cNvPr id="4" name="Text 2"/>
          <p:cNvSpPr txBox="1"/>
          <p:nvPr/>
        </p:nvSpPr>
        <p:spPr>
          <a:xfrm>
            <a:off x="731520" y="164592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5" name="Text 3"/>
          <p:cNvSpPr txBox="1"/>
          <p:nvPr/>
        </p:nvSpPr>
        <p:spPr>
          <a:xfrm>
            <a:off x="1508760" y="1609344"/>
            <a:ext cx="9875520" cy="365760"/>
          </a:xfrm>
          <a:prstGeom prst="rect">
            <a:avLst/>
          </a:prstGeom>
          <a:noFill/>
          <a:ln/>
        </p:spPr>
        <p:txBody>
          <a:bodyPr wrap="square" lIns="0" tIns="0" rIns="0" bIns="0" rtlCol="0" anchor="ctr"/>
          <a:lstStyle/>
          <a:p>
            <a:pPr indent="0" marL="0">
              <a:buNone/>
            </a:pPr>
            <a:r>
              <a:rPr lang="en-US" sz="2000" b="1" dirty="0">
                <a:solidFill>
                  <a:schemeClr val="tx1"/>
                </a:solidFill>
              </a:rPr>
              <a:t>Vous suivez le groupe</a:t>
            </a:r>
            <a:endParaRPr lang="en-US" sz="2000" dirty="0"/>
          </a:p>
        </p:txBody>
      </p:sp>
      <p:sp>
        <p:nvSpPr>
          <p:cNvPr id="6" name="Text 4"/>
          <p:cNvSpPr txBox="1"/>
          <p:nvPr/>
        </p:nvSpPr>
        <p:spPr>
          <a:xfrm>
            <a:off x="1508760" y="1956816"/>
            <a:ext cx="9875520" cy="292608"/>
          </a:xfrm>
          <a:prstGeom prst="rect">
            <a:avLst/>
          </a:prstGeom>
          <a:noFill/>
          <a:ln/>
        </p:spPr>
        <p:txBody>
          <a:bodyPr wrap="square" lIns="0" tIns="0" rIns="0" bIns="0" rtlCol="0" anchor="ctr"/>
          <a:lstStyle/>
          <a:p>
            <a:pPr indent="0" marL="0">
              <a:buNone/>
            </a:pPr>
            <a:r>
              <a:rPr lang="en-US" sz="1400" dirty="0">
                <a:solidFill>
                  <a:schemeClr val="tx2"/>
                </a:solidFill>
              </a:rPr>
              <a:t>Chaque étape vue en classe se fait dans votre projet, au même rythme</a:t>
            </a:r>
            <a:endParaRPr lang="en-US" sz="1400" dirty="0"/>
          </a:p>
        </p:txBody>
      </p:sp>
      <p:sp>
        <p:nvSpPr>
          <p:cNvPr id="7" name="etape-1"/>
          <p:cNvSpPr/>
          <p:nvPr/>
        </p:nvSpPr>
        <p:spPr>
          <a:xfrm>
            <a:off x="731520" y="2697480"/>
            <a:ext cx="566928" cy="566928"/>
          </a:xfrm>
          <a:prstGeom prst="ellipse">
            <a:avLst/>
          </a:prstGeom>
          <a:solidFill>
            <a:schemeClr val="accent1"/>
          </a:solidFill>
          <a:ln w="12700">
            <a:solidFill>
              <a:schemeClr val="accent1"/>
            </a:solidFill>
            <a:prstDash val="solid"/>
          </a:ln>
        </p:spPr>
      </p:sp>
      <p:sp>
        <p:nvSpPr>
          <p:cNvPr id="8" name="Text 6"/>
          <p:cNvSpPr txBox="1"/>
          <p:nvPr/>
        </p:nvSpPr>
        <p:spPr>
          <a:xfrm>
            <a:off x="731520" y="269748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9" name="Text 7"/>
          <p:cNvSpPr txBox="1"/>
          <p:nvPr/>
        </p:nvSpPr>
        <p:spPr>
          <a:xfrm>
            <a:off x="1508760" y="2660904"/>
            <a:ext cx="9875520" cy="365760"/>
          </a:xfrm>
          <a:prstGeom prst="rect">
            <a:avLst/>
          </a:prstGeom>
          <a:noFill/>
          <a:ln/>
        </p:spPr>
        <p:txBody>
          <a:bodyPr wrap="square" lIns="0" tIns="0" rIns="0" bIns="0" rtlCol="0" anchor="ctr"/>
          <a:lstStyle/>
          <a:p>
            <a:pPr indent="0" marL="0">
              <a:buNone/>
            </a:pPr>
            <a:r>
              <a:rPr lang="en-US" sz="2000" b="1" dirty="0">
                <a:solidFill>
                  <a:schemeClr val="tx1"/>
                </a:solidFill>
              </a:rPr>
              <a:t>Vous me présentez chaque étape</a:t>
            </a:r>
            <a:endParaRPr lang="en-US" sz="2000" dirty="0"/>
          </a:p>
        </p:txBody>
      </p:sp>
      <p:sp>
        <p:nvSpPr>
          <p:cNvPr id="10" name="Text 8"/>
          <p:cNvSpPr txBox="1"/>
          <p:nvPr/>
        </p:nvSpPr>
        <p:spPr>
          <a:xfrm>
            <a:off x="1508760" y="3008376"/>
            <a:ext cx="9875520" cy="292608"/>
          </a:xfrm>
          <a:prstGeom prst="rect">
            <a:avLst/>
          </a:prstGeom>
          <a:noFill/>
          <a:ln/>
        </p:spPr>
        <p:txBody>
          <a:bodyPr wrap="square" lIns="0" tIns="0" rIns="0" bIns="0" rtlCol="0" anchor="ctr"/>
          <a:lstStyle/>
          <a:p>
            <a:pPr indent="0" marL="0">
              <a:buNone/>
            </a:pPr>
            <a:r>
              <a:rPr lang="en-US" sz="1400" dirty="0">
                <a:solidFill>
                  <a:schemeClr val="tx2"/>
                </a:solidFill>
              </a:rPr>
              <a:t>Cahier de charges, storyboard, animations, Vue, prototype, bêta</a:t>
            </a:r>
            <a:endParaRPr lang="en-US" sz="1400" dirty="0"/>
          </a:p>
        </p:txBody>
      </p:sp>
      <p:sp>
        <p:nvSpPr>
          <p:cNvPr id="11" name="etape-2"/>
          <p:cNvSpPr/>
          <p:nvPr/>
        </p:nvSpPr>
        <p:spPr>
          <a:xfrm>
            <a:off x="731520" y="3749040"/>
            <a:ext cx="566928" cy="566928"/>
          </a:xfrm>
          <a:prstGeom prst="ellipse">
            <a:avLst/>
          </a:prstGeom>
          <a:solidFill>
            <a:schemeClr val="accent1"/>
          </a:solidFill>
          <a:ln w="12700">
            <a:solidFill>
              <a:schemeClr val="accent1"/>
            </a:solidFill>
            <a:prstDash val="solid"/>
          </a:ln>
        </p:spPr>
      </p:sp>
      <p:sp>
        <p:nvSpPr>
          <p:cNvPr id="12" name="Text 10"/>
          <p:cNvSpPr txBox="1"/>
          <p:nvPr/>
        </p:nvSpPr>
        <p:spPr>
          <a:xfrm>
            <a:off x="731520" y="374904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13" name="Text 11"/>
          <p:cNvSpPr txBox="1"/>
          <p:nvPr/>
        </p:nvSpPr>
        <p:spPr>
          <a:xfrm>
            <a:off x="1508760" y="3712464"/>
            <a:ext cx="9875520" cy="365760"/>
          </a:xfrm>
          <a:prstGeom prst="rect">
            <a:avLst/>
          </a:prstGeom>
          <a:noFill/>
          <a:ln/>
        </p:spPr>
        <p:txBody>
          <a:bodyPr wrap="square" lIns="0" tIns="0" rIns="0" bIns="0" rtlCol="0" anchor="ctr"/>
          <a:lstStyle/>
          <a:p>
            <a:pPr indent="0" marL="0">
              <a:buNone/>
            </a:pPr>
            <a:r>
              <a:rPr lang="en-US" sz="2000" b="1" dirty="0">
                <a:solidFill>
                  <a:schemeClr val="tx1"/>
                </a:solidFill>
              </a:rPr>
              <a:t>Une étape sautée est à recommencer</a:t>
            </a:r>
            <a:endParaRPr lang="en-US" sz="2000" dirty="0"/>
          </a:p>
        </p:txBody>
      </p:sp>
      <p:sp>
        <p:nvSpPr>
          <p:cNvPr id="14" name="Text 12"/>
          <p:cNvSpPr txBox="1"/>
          <p:nvPr/>
        </p:nvSpPr>
        <p:spPr>
          <a:xfrm>
            <a:off x="1508760" y="4059936"/>
            <a:ext cx="9875520" cy="292608"/>
          </a:xfrm>
          <a:prstGeom prst="rect">
            <a:avLst/>
          </a:prstGeom>
          <a:noFill/>
          <a:ln/>
        </p:spPr>
        <p:txBody>
          <a:bodyPr wrap="square" lIns="0" tIns="0" rIns="0" bIns="0" rtlCol="0" anchor="ctr"/>
          <a:lstStyle/>
          <a:p>
            <a:pPr indent="0" marL="0">
              <a:buNone/>
            </a:pPr>
            <a:r>
              <a:rPr lang="en-US" sz="1400" dirty="0">
                <a:solidFill>
                  <a:schemeClr val="tx2"/>
                </a:solidFill>
              </a:rPr>
              <a:t>Code généré d'un coup, sans planification ni compréhension : on refait</a:t>
            </a:r>
            <a:endParaRPr lang="en-US" sz="1400" dirty="0"/>
          </a:p>
        </p:txBody>
      </p:sp>
      <p:sp>
        <p:nvSpPr>
          <p:cNvPr id="15" name="Text 13"/>
          <p:cNvSpPr txBox="1"/>
          <p:nvPr/>
        </p:nvSpPr>
        <p:spPr>
          <a:xfrm>
            <a:off x="731520" y="5074920"/>
            <a:ext cx="10698480" cy="548640"/>
          </a:xfrm>
          <a:prstGeom prst="rect">
            <a:avLst/>
          </a:prstGeom>
          <a:noFill/>
          <a:ln/>
        </p:spPr>
        <p:txBody>
          <a:bodyPr wrap="square" lIns="0" tIns="0" rIns="0" bIns="0" rtlCol="0" anchor="ctr"/>
          <a:lstStyle/>
          <a:p>
            <a:pPr indent="0" marL="0">
              <a:buNone/>
            </a:pPr>
            <a:r>
              <a:rPr lang="en-US" sz="2200" b="1" dirty="0">
                <a:solidFill>
                  <a:schemeClr val="accent1"/>
                </a:solidFill>
              </a:rPr>
              <a:t>Pas de passe-droit. </a:t>
            </a:r>
            <a:pPr indent="0" marL="0">
              <a:buNone/>
            </a:pPr>
            <a:r>
              <a:rPr lang="en-US" sz="2200" b="1" dirty="0">
                <a:solidFill>
                  <a:schemeClr val="tx2"/>
                </a:solidFill>
              </a:rPr>
              <a:t>L'IA : pour vos médias seulement.</a:t>
            </a:r>
            <a:endParaRPr lang="en-US" sz="22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731520" y="1828800"/>
            <a:ext cx="10698480" cy="2377440"/>
          </a:xfrm>
          <a:prstGeom prst="rect">
            <a:avLst/>
          </a:prstGeom>
          <a:noFill/>
          <a:ln/>
        </p:spPr>
        <p:txBody>
          <a:bodyPr wrap="square" lIns="0" tIns="0" rIns="0" bIns="0" rtlCol="0" anchor="ctr"/>
          <a:lstStyle/>
          <a:p>
            <a:pPr algn="l" indent="0" marL="0">
              <a:buNone/>
            </a:pPr>
            <a:r>
              <a:rPr lang="en-US" sz="6000" b="1" dirty="0">
                <a:solidFill>
                  <a:schemeClr val="tx1"/>
                </a:solidFill>
              </a:rPr>
              <a:t>Cette fois, vous codez </a:t>
            </a:r>
            <a:pPr algn="l" indent="0" marL="0">
              <a:buNone/>
            </a:pPr>
            <a:r>
              <a:rPr lang="en-US" sz="6000" b="1" dirty="0">
                <a:solidFill>
                  <a:schemeClr val="accent1"/>
                </a:solidFill>
              </a:rPr>
              <a:t>sans IA</a:t>
            </a:r>
            <a:pPr algn="l" indent="0" marL="0">
              <a:buNone/>
            </a:pPr>
            <a:r>
              <a:rPr lang="en-US" sz="6000" b="1" dirty="0">
                <a:solidFill>
                  <a:schemeClr val="tx1"/>
                </a:solidFill>
              </a:rPr>
              <a:t>.</a:t>
            </a:r>
            <a:endParaRPr lang="en-US" sz="6000" dirty="0"/>
          </a:p>
        </p:txBody>
      </p:sp>
      <p:sp>
        <p:nvSpPr>
          <p:cNvPr id="3" name="kicker"/>
          <p:cNvSpPr txBox="1"/>
          <p:nvPr/>
        </p:nvSpPr>
        <p:spPr>
          <a:xfrm>
            <a:off x="731520" y="1463040"/>
            <a:ext cx="10698480" cy="365760"/>
          </a:xfrm>
          <a:prstGeom prst="rect">
            <a:avLst/>
          </a:prstGeom>
          <a:noFill/>
          <a:ln/>
        </p:spPr>
        <p:txBody>
          <a:bodyPr wrap="square" lIns="0" tIns="0" rIns="0" bIns="0" rtlCol="0" anchor="ctr"/>
          <a:lstStyle/>
          <a:p>
            <a:pPr indent="0" marL="0">
              <a:buNone/>
            </a:pPr>
            <a:r>
              <a:rPr lang="en-US" sz="1300" spc="400" kern="0" dirty="0">
                <a:solidFill>
                  <a:schemeClr val="tx2"/>
                </a:solidFill>
              </a:rPr>
              <a:t>L'IA : POUR VOS MÉDIAS SEULEMENT, JUSQU'À NOUVEL ORDRE</a:t>
            </a:r>
            <a:endParaRPr lang="en-US" sz="13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731520" y="411480"/>
            <a:ext cx="10698480" cy="822960"/>
          </a:xfrm>
          <a:prstGeom prst="rect">
            <a:avLst/>
          </a:prstGeom>
          <a:noFill/>
          <a:ln/>
        </p:spPr>
        <p:txBody>
          <a:bodyPr wrap="square" lIns="0" tIns="0" rIns="0" bIns="0" rtlCol="0" anchor="ctr"/>
          <a:lstStyle/>
          <a:p>
            <a:pPr algn="l" indent="0" marL="0">
              <a:buNone/>
            </a:pPr>
            <a:r>
              <a:rPr lang="en-US" sz="3200" b="1" dirty="0">
                <a:solidFill>
                  <a:schemeClr val="tx1"/>
                </a:solidFill>
              </a:rPr>
              <a:t>Vos deux prochaines semaines</a:t>
            </a:r>
            <a:endParaRPr lang="en-US" sz="3200" dirty="0"/>
          </a:p>
        </p:txBody>
      </p:sp>
      <p:sp>
        <p:nvSpPr>
          <p:cNvPr id="3" name="etape-0"/>
          <p:cNvSpPr/>
          <p:nvPr/>
        </p:nvSpPr>
        <p:spPr>
          <a:xfrm>
            <a:off x="731520" y="1508760"/>
            <a:ext cx="566928" cy="566928"/>
          </a:xfrm>
          <a:prstGeom prst="ellipse">
            <a:avLst/>
          </a:prstGeom>
          <a:solidFill>
            <a:schemeClr val="accent1"/>
          </a:solidFill>
          <a:ln w="12700">
            <a:solidFill>
              <a:schemeClr val="accent1"/>
            </a:solidFill>
            <a:prstDash val="solid"/>
          </a:ln>
        </p:spPr>
      </p:sp>
      <p:sp>
        <p:nvSpPr>
          <p:cNvPr id="4" name="Text 2"/>
          <p:cNvSpPr txBox="1"/>
          <p:nvPr/>
        </p:nvSpPr>
        <p:spPr>
          <a:xfrm>
            <a:off x="731520" y="150876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5" name="Text 3"/>
          <p:cNvSpPr txBox="1"/>
          <p:nvPr/>
        </p:nvSpPr>
        <p:spPr>
          <a:xfrm>
            <a:off x="1508760" y="1472184"/>
            <a:ext cx="9875520" cy="365760"/>
          </a:xfrm>
          <a:prstGeom prst="rect">
            <a:avLst/>
          </a:prstGeom>
          <a:noFill/>
          <a:ln/>
        </p:spPr>
        <p:txBody>
          <a:bodyPr wrap="square" lIns="0" tIns="0" rIns="0" bIns="0" rtlCol="0" anchor="ctr"/>
          <a:lstStyle/>
          <a:p>
            <a:pPr indent="0" marL="0">
              <a:buNone/>
            </a:pPr>
            <a:r>
              <a:rPr lang="en-US" sz="2000" b="1" dirty="0">
                <a:solidFill>
                  <a:schemeClr val="tx1"/>
                </a:solidFill>
              </a:rPr>
              <a:t>Le concept et les chapitres</a:t>
            </a:r>
            <a:endParaRPr lang="en-US" sz="2000" dirty="0"/>
          </a:p>
        </p:txBody>
      </p:sp>
      <p:sp>
        <p:nvSpPr>
          <p:cNvPr id="6" name="Text 4"/>
          <p:cNvSpPr txBox="1"/>
          <p:nvPr/>
        </p:nvSpPr>
        <p:spPr>
          <a:xfrm>
            <a:off x="1508760" y="1819656"/>
            <a:ext cx="9875520" cy="292608"/>
          </a:xfrm>
          <a:prstGeom prst="rect">
            <a:avLst/>
          </a:prstGeom>
          <a:noFill/>
          <a:ln/>
        </p:spPr>
        <p:txBody>
          <a:bodyPr wrap="square" lIns="0" tIns="0" rIns="0" bIns="0" rtlCol="0" anchor="ctr"/>
          <a:lstStyle/>
          <a:p>
            <a:pPr indent="0" marL="0">
              <a:buNone/>
            </a:pPr>
            <a:r>
              <a:rPr lang="en-US" sz="1400" dirty="0">
                <a:solidFill>
                  <a:schemeClr val="tx2"/>
                </a:solidFill>
              </a:rPr>
              <a:t>Ce que chaque chapitre raconte</a:t>
            </a:r>
            <a:endParaRPr lang="en-US" sz="1400" dirty="0"/>
          </a:p>
        </p:txBody>
      </p:sp>
      <p:sp>
        <p:nvSpPr>
          <p:cNvPr id="7" name="etape-1"/>
          <p:cNvSpPr/>
          <p:nvPr/>
        </p:nvSpPr>
        <p:spPr>
          <a:xfrm>
            <a:off x="731520" y="2286000"/>
            <a:ext cx="566928" cy="566928"/>
          </a:xfrm>
          <a:prstGeom prst="ellipse">
            <a:avLst/>
          </a:prstGeom>
          <a:solidFill>
            <a:schemeClr val="accent1"/>
          </a:solidFill>
          <a:ln w="12700">
            <a:solidFill>
              <a:schemeClr val="accent1"/>
            </a:solidFill>
            <a:prstDash val="solid"/>
          </a:ln>
        </p:spPr>
      </p:sp>
      <p:sp>
        <p:nvSpPr>
          <p:cNvPr id="8" name="Text 6"/>
          <p:cNvSpPr txBox="1"/>
          <p:nvPr/>
        </p:nvSpPr>
        <p:spPr>
          <a:xfrm>
            <a:off x="731520" y="228600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9" name="Text 7"/>
          <p:cNvSpPr txBox="1"/>
          <p:nvPr/>
        </p:nvSpPr>
        <p:spPr>
          <a:xfrm>
            <a:off x="1508760" y="2249424"/>
            <a:ext cx="9875520" cy="365760"/>
          </a:xfrm>
          <a:prstGeom prst="rect">
            <a:avLst/>
          </a:prstGeom>
          <a:noFill/>
          <a:ln/>
        </p:spPr>
        <p:txBody>
          <a:bodyPr wrap="square" lIns="0" tIns="0" rIns="0" bIns="0" rtlCol="0" anchor="ctr"/>
          <a:lstStyle/>
          <a:p>
            <a:pPr indent="0" marL="0">
              <a:buNone/>
            </a:pPr>
            <a:r>
              <a:rPr lang="en-US" sz="2000" b="1" dirty="0">
                <a:solidFill>
                  <a:schemeClr val="tx1"/>
                </a:solidFill>
              </a:rPr>
              <a:t>Le storyboard dans Figma</a:t>
            </a:r>
            <a:endParaRPr lang="en-US" sz="2000" dirty="0"/>
          </a:p>
        </p:txBody>
      </p:sp>
      <p:sp>
        <p:nvSpPr>
          <p:cNvPr id="10" name="Text 8"/>
          <p:cNvSpPr txBox="1"/>
          <p:nvPr/>
        </p:nvSpPr>
        <p:spPr>
          <a:xfrm>
            <a:off x="1508760" y="2596896"/>
            <a:ext cx="9875520" cy="292608"/>
          </a:xfrm>
          <a:prstGeom prst="rect">
            <a:avLst/>
          </a:prstGeom>
          <a:noFill/>
          <a:ln/>
        </p:spPr>
        <p:txBody>
          <a:bodyPr wrap="square" lIns="0" tIns="0" rIns="0" bIns="0" rtlCol="0" anchor="ctr"/>
          <a:lstStyle/>
          <a:p>
            <a:pPr indent="0" marL="0">
              <a:buNone/>
            </a:pPr>
            <a:r>
              <a:rPr lang="en-US" sz="1400" dirty="0">
                <a:solidFill>
                  <a:schemeClr val="tx2"/>
                </a:solidFill>
              </a:rPr>
              <a:t>Un cadre par chapitre, annoté</a:t>
            </a:r>
            <a:endParaRPr lang="en-US" sz="1400" dirty="0"/>
          </a:p>
        </p:txBody>
      </p:sp>
      <p:sp>
        <p:nvSpPr>
          <p:cNvPr id="11" name="etape-2"/>
          <p:cNvSpPr/>
          <p:nvPr/>
        </p:nvSpPr>
        <p:spPr>
          <a:xfrm>
            <a:off x="731520" y="3063240"/>
            <a:ext cx="566928" cy="566928"/>
          </a:xfrm>
          <a:prstGeom prst="ellipse">
            <a:avLst/>
          </a:prstGeom>
          <a:solidFill>
            <a:schemeClr val="accent1"/>
          </a:solidFill>
          <a:ln w="12700">
            <a:solidFill>
              <a:schemeClr val="accent1"/>
            </a:solidFill>
            <a:prstDash val="solid"/>
          </a:ln>
        </p:spPr>
      </p:sp>
      <p:sp>
        <p:nvSpPr>
          <p:cNvPr id="12" name="Text 10"/>
          <p:cNvSpPr txBox="1"/>
          <p:nvPr/>
        </p:nvSpPr>
        <p:spPr>
          <a:xfrm>
            <a:off x="731520" y="306324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13" name="Text 11"/>
          <p:cNvSpPr txBox="1"/>
          <p:nvPr/>
        </p:nvSpPr>
        <p:spPr>
          <a:xfrm>
            <a:off x="1508760" y="3026664"/>
            <a:ext cx="9875520" cy="365760"/>
          </a:xfrm>
          <a:prstGeom prst="rect">
            <a:avLst/>
          </a:prstGeom>
          <a:noFill/>
          <a:ln/>
        </p:spPr>
        <p:txBody>
          <a:bodyPr wrap="square" lIns="0" tIns="0" rIns="0" bIns="0" rtlCol="0" anchor="ctr"/>
          <a:lstStyle/>
          <a:p>
            <a:pPr indent="0" marL="0">
              <a:buNone/>
            </a:pPr>
            <a:r>
              <a:rPr lang="en-US" sz="2000" b="1" dirty="0">
                <a:solidFill>
                  <a:schemeClr val="tx1"/>
                </a:solidFill>
              </a:rPr>
              <a:t>La matrice de responsabilités</a:t>
            </a:r>
            <a:endParaRPr lang="en-US" sz="2000" dirty="0"/>
          </a:p>
        </p:txBody>
      </p:sp>
      <p:sp>
        <p:nvSpPr>
          <p:cNvPr id="14" name="Text 12"/>
          <p:cNvSpPr txBox="1"/>
          <p:nvPr/>
        </p:nvSpPr>
        <p:spPr>
          <a:xfrm>
            <a:off x="1508760" y="3374136"/>
            <a:ext cx="9875520" cy="292608"/>
          </a:xfrm>
          <a:prstGeom prst="rect">
            <a:avLst/>
          </a:prstGeom>
          <a:noFill/>
          <a:ln/>
        </p:spPr>
        <p:txBody>
          <a:bodyPr wrap="square" lIns="0" tIns="0" rIns="0" bIns="0" rtlCol="0" anchor="ctr"/>
          <a:lstStyle/>
          <a:p>
            <a:pPr indent="0" marL="0">
              <a:buNone/>
            </a:pPr>
            <a:r>
              <a:rPr lang="en-US" sz="1400" dirty="0">
                <a:solidFill>
                  <a:schemeClr val="tx2"/>
                </a:solidFill>
              </a:rPr>
              <a:t>Qui possède quoi, ensemble</a:t>
            </a:r>
            <a:endParaRPr lang="en-US" sz="1400" dirty="0"/>
          </a:p>
        </p:txBody>
      </p:sp>
      <p:sp>
        <p:nvSpPr>
          <p:cNvPr id="15" name="etape-3"/>
          <p:cNvSpPr/>
          <p:nvPr/>
        </p:nvSpPr>
        <p:spPr>
          <a:xfrm>
            <a:off x="731520" y="3840480"/>
            <a:ext cx="566928" cy="566928"/>
          </a:xfrm>
          <a:prstGeom prst="ellipse">
            <a:avLst/>
          </a:prstGeom>
          <a:solidFill>
            <a:schemeClr val="accent1"/>
          </a:solidFill>
          <a:ln w="12700">
            <a:solidFill>
              <a:schemeClr val="accent1"/>
            </a:solidFill>
            <a:prstDash val="solid"/>
          </a:ln>
        </p:spPr>
      </p:sp>
      <p:sp>
        <p:nvSpPr>
          <p:cNvPr id="16" name="Text 14"/>
          <p:cNvSpPr txBox="1"/>
          <p:nvPr/>
        </p:nvSpPr>
        <p:spPr>
          <a:xfrm>
            <a:off x="731520" y="384048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17" name="Text 15"/>
          <p:cNvSpPr txBox="1"/>
          <p:nvPr/>
        </p:nvSpPr>
        <p:spPr>
          <a:xfrm>
            <a:off x="1508760" y="3803904"/>
            <a:ext cx="9875520" cy="365760"/>
          </a:xfrm>
          <a:prstGeom prst="rect">
            <a:avLst/>
          </a:prstGeom>
          <a:noFill/>
          <a:ln/>
        </p:spPr>
        <p:txBody>
          <a:bodyPr wrap="square" lIns="0" tIns="0" rIns="0" bIns="0" rtlCol="0" anchor="ctr"/>
          <a:lstStyle/>
          <a:p>
            <a:pPr indent="0" marL="0">
              <a:buNone/>
            </a:pPr>
            <a:r>
              <a:rPr lang="en-US" sz="2000" b="1" dirty="0">
                <a:solidFill>
                  <a:schemeClr val="tx1"/>
                </a:solidFill>
              </a:rPr>
              <a:t>Votre média animable</a:t>
            </a:r>
            <a:endParaRPr lang="en-US" sz="2000" dirty="0"/>
          </a:p>
        </p:txBody>
      </p:sp>
      <p:sp>
        <p:nvSpPr>
          <p:cNvPr id="18" name="Text 16"/>
          <p:cNvSpPr txBox="1"/>
          <p:nvPr/>
        </p:nvSpPr>
        <p:spPr>
          <a:xfrm>
            <a:off x="1508760" y="4151376"/>
            <a:ext cx="9875520" cy="292608"/>
          </a:xfrm>
          <a:prstGeom prst="rect">
            <a:avLst/>
          </a:prstGeom>
          <a:noFill/>
          <a:ln/>
        </p:spPr>
        <p:txBody>
          <a:bodyPr wrap="square" lIns="0" tIns="0" rIns="0" bIns="0" rtlCol="0" anchor="ctr"/>
          <a:lstStyle/>
          <a:p>
            <a:pPr indent="0" marL="0">
              <a:buNone/>
            </a:pPr>
            <a:r>
              <a:rPr lang="en-US" sz="1400" dirty="0">
                <a:solidFill>
                  <a:schemeClr val="tx2"/>
                </a:solidFill>
              </a:rPr>
              <a:t>Calques, spritesheet ou SVG</a:t>
            </a:r>
            <a:endParaRPr lang="en-US" sz="1400" dirty="0"/>
          </a:p>
        </p:txBody>
      </p:sp>
      <p:sp>
        <p:nvSpPr>
          <p:cNvPr id="19" name="etape-4"/>
          <p:cNvSpPr/>
          <p:nvPr/>
        </p:nvSpPr>
        <p:spPr>
          <a:xfrm>
            <a:off x="731520" y="4617720"/>
            <a:ext cx="566928" cy="566928"/>
          </a:xfrm>
          <a:prstGeom prst="ellipse">
            <a:avLst/>
          </a:prstGeom>
          <a:solidFill>
            <a:schemeClr val="accent1"/>
          </a:solidFill>
          <a:ln w="12700">
            <a:solidFill>
              <a:schemeClr val="accent1"/>
            </a:solidFill>
            <a:prstDash val="solid"/>
          </a:ln>
        </p:spPr>
      </p:sp>
      <p:sp>
        <p:nvSpPr>
          <p:cNvPr id="20" name="Text 18"/>
          <p:cNvSpPr txBox="1"/>
          <p:nvPr/>
        </p:nvSpPr>
        <p:spPr>
          <a:xfrm>
            <a:off x="731520" y="461772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5</a:t>
            </a:r>
            <a:endParaRPr lang="en-US" sz="2000" dirty="0"/>
          </a:p>
        </p:txBody>
      </p:sp>
      <p:sp>
        <p:nvSpPr>
          <p:cNvPr id="21" name="Text 19"/>
          <p:cNvSpPr txBox="1"/>
          <p:nvPr/>
        </p:nvSpPr>
        <p:spPr>
          <a:xfrm>
            <a:off x="1508760" y="4581144"/>
            <a:ext cx="9875520" cy="365760"/>
          </a:xfrm>
          <a:prstGeom prst="rect">
            <a:avLst/>
          </a:prstGeom>
          <a:noFill/>
          <a:ln/>
        </p:spPr>
        <p:txBody>
          <a:bodyPr wrap="square" lIns="0" tIns="0" rIns="0" bIns="0" rtlCol="0" anchor="ctr"/>
          <a:lstStyle/>
          <a:p>
            <a:pPr indent="0" marL="0">
              <a:buNone/>
            </a:pPr>
            <a:r>
              <a:rPr lang="en-US" sz="2000" b="1" dirty="0">
                <a:solidFill>
                  <a:schemeClr val="tx1"/>
                </a:solidFill>
              </a:rPr>
              <a:t>Le moment dataviz</a:t>
            </a:r>
            <a:endParaRPr lang="en-US" sz="2000" dirty="0"/>
          </a:p>
        </p:txBody>
      </p:sp>
      <p:sp>
        <p:nvSpPr>
          <p:cNvPr id="22" name="Text 20"/>
          <p:cNvSpPr txBox="1"/>
          <p:nvPr/>
        </p:nvSpPr>
        <p:spPr>
          <a:xfrm>
            <a:off x="1508760" y="4928616"/>
            <a:ext cx="9875520" cy="292608"/>
          </a:xfrm>
          <a:prstGeom prst="rect">
            <a:avLst/>
          </a:prstGeom>
          <a:noFill/>
          <a:ln/>
        </p:spPr>
        <p:txBody>
          <a:bodyPr wrap="square" lIns="0" tIns="0" rIns="0" bIns="0" rtlCol="0" anchor="ctr"/>
          <a:lstStyle/>
          <a:p>
            <a:pPr indent="0" marL="0">
              <a:buNone/>
            </a:pPr>
            <a:r>
              <a:rPr lang="en-US" sz="1400" dirty="0">
                <a:solidFill>
                  <a:schemeClr val="tx2"/>
                </a:solidFill>
              </a:rPr>
              <a:t>L'idée et le genre de données</a:t>
            </a:r>
            <a:endParaRPr lang="en-US" sz="1400" dirty="0"/>
          </a:p>
        </p:txBody>
      </p:sp>
      <p:sp>
        <p:nvSpPr>
          <p:cNvPr id="23" name="etape-5"/>
          <p:cNvSpPr/>
          <p:nvPr/>
        </p:nvSpPr>
        <p:spPr>
          <a:xfrm>
            <a:off x="731520" y="5394960"/>
            <a:ext cx="566928" cy="566928"/>
          </a:xfrm>
          <a:prstGeom prst="ellipse">
            <a:avLst/>
          </a:prstGeom>
          <a:solidFill>
            <a:schemeClr val="accent1"/>
          </a:solidFill>
          <a:ln w="12700">
            <a:solidFill>
              <a:schemeClr val="accent1"/>
            </a:solidFill>
            <a:prstDash val="solid"/>
          </a:ln>
        </p:spPr>
      </p:sp>
      <p:sp>
        <p:nvSpPr>
          <p:cNvPr id="24" name="Text 22"/>
          <p:cNvSpPr txBox="1"/>
          <p:nvPr/>
        </p:nvSpPr>
        <p:spPr>
          <a:xfrm>
            <a:off x="731520" y="539496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6</a:t>
            </a:r>
            <a:endParaRPr lang="en-US" sz="2000" dirty="0"/>
          </a:p>
        </p:txBody>
      </p:sp>
      <p:sp>
        <p:nvSpPr>
          <p:cNvPr id="25" name="Text 23"/>
          <p:cNvSpPr txBox="1"/>
          <p:nvPr/>
        </p:nvSpPr>
        <p:spPr>
          <a:xfrm>
            <a:off x="1508760" y="5358384"/>
            <a:ext cx="9875520" cy="365760"/>
          </a:xfrm>
          <a:prstGeom prst="rect">
            <a:avLst/>
          </a:prstGeom>
          <a:noFill/>
          <a:ln/>
        </p:spPr>
        <p:txBody>
          <a:bodyPr wrap="square" lIns="0" tIns="0" rIns="0" bIns="0" rtlCol="0" anchor="ctr"/>
          <a:lstStyle/>
          <a:p>
            <a:pPr indent="0" marL="0">
              <a:buNone/>
            </a:pPr>
            <a:r>
              <a:rPr lang="en-US" sz="2000" b="1" dirty="0">
                <a:solidFill>
                  <a:schemeClr val="tx1"/>
                </a:solidFill>
              </a:rPr>
              <a:t>Votre journal</a:t>
            </a:r>
            <a:endParaRPr lang="en-US" sz="2000" dirty="0"/>
          </a:p>
        </p:txBody>
      </p:sp>
      <p:sp>
        <p:nvSpPr>
          <p:cNvPr id="26" name="Text 24"/>
          <p:cNvSpPr txBox="1"/>
          <p:nvPr/>
        </p:nvSpPr>
        <p:spPr>
          <a:xfrm>
            <a:off x="1508760" y="5705856"/>
            <a:ext cx="9875520" cy="292608"/>
          </a:xfrm>
          <a:prstGeom prst="rect">
            <a:avLst/>
          </a:prstGeom>
          <a:noFill/>
          <a:ln/>
        </p:spPr>
        <p:txBody>
          <a:bodyPr wrap="square" lIns="0" tIns="0" rIns="0" bIns="0" rtlCol="0" anchor="ctr"/>
          <a:lstStyle/>
          <a:p>
            <a:pPr indent="0" marL="0">
              <a:buNone/>
            </a:pPr>
            <a:r>
              <a:rPr lang="en-US" sz="1400" dirty="0">
                <a:solidFill>
                  <a:schemeClr val="tx2"/>
                </a:solidFill>
              </a:rPr>
              <a:t>Un par personne</a:t>
            </a:r>
            <a:endParaRPr lang="en-US" sz="14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title" hasCustomPrompt="1"/>
          </p:nvPr>
        </p:nvSpPr>
        <p:spPr>
          <a:xfrm>
            <a:off x="731520" y="1828800"/>
            <a:ext cx="10698480" cy="2377440"/>
          </a:xfrm>
          <a:prstGeom prst="rect">
            <a:avLst/>
          </a:prstGeom>
          <a:noFill/>
          <a:ln/>
        </p:spPr>
        <p:txBody>
          <a:bodyPr wrap="square" lIns="0" tIns="0" rIns="0" bIns="0" rtlCol="0" anchor="ctr"/>
          <a:lstStyle/>
          <a:p>
            <a:pPr algn="l" indent="0" marL="0">
              <a:buNone/>
            </a:pPr>
            <a:r>
              <a:rPr lang="en-US" sz="6000" b="1" dirty="0">
                <a:solidFill>
                  <a:schemeClr val="tx1"/>
                </a:solidFill>
              </a:rPr>
              <a:t>Pas encore de </a:t>
            </a:r>
            <a:pPr algn="l" indent="0" marL="0">
              <a:buNone/>
            </a:pPr>
            <a:r>
              <a:rPr lang="en-US" sz="6000" b="1" dirty="0">
                <a:solidFill>
                  <a:schemeClr val="accent1"/>
                </a:solidFill>
              </a:rPr>
              <a:t>code d'animation</a:t>
            </a:r>
            <a:pPr algn="l" indent="0" marL="0">
              <a:buNone/>
            </a:pPr>
            <a:r>
              <a:rPr lang="en-US" sz="6000" b="1" dirty="0">
                <a:solidFill>
                  <a:schemeClr val="tx1"/>
                </a:solidFill>
              </a:rPr>
              <a:t>.</a:t>
            </a:r>
            <a:endParaRPr lang="en-US" sz="6000" dirty="0"/>
          </a:p>
        </p:txBody>
      </p:sp>
      <p:sp>
        <p:nvSpPr>
          <p:cNvPr id="3" name="kicker"/>
          <p:cNvSpPr txBox="1"/>
          <p:nvPr/>
        </p:nvSpPr>
        <p:spPr>
          <a:xfrm>
            <a:off x="731520" y="1463040"/>
            <a:ext cx="10698480" cy="365760"/>
          </a:xfrm>
          <a:prstGeom prst="rect">
            <a:avLst/>
          </a:prstGeom>
          <a:noFill/>
          <a:ln/>
        </p:spPr>
        <p:txBody>
          <a:bodyPr wrap="square" lIns="0" tIns="0" rIns="0" bIns="0" rtlCol="0" anchor="ctr"/>
          <a:lstStyle/>
          <a:p>
            <a:pPr indent="0" marL="0">
              <a:buNone/>
            </a:pPr>
            <a:r>
              <a:rPr lang="en-US" sz="1300" spc="400" kern="0" dirty="0">
                <a:solidFill>
                  <a:schemeClr val="tx2"/>
                </a:solidFill>
              </a:rPr>
              <a:t>D'ICI LE 23 OCTOBRE : LA CONCEPTION</a:t>
            </a:r>
            <a:endParaRPr lang="en-US" sz="13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title" hasCustomPrompt="1"/>
          </p:nvPr>
        </p:nvSpPr>
        <p:spPr>
          <a:xfrm>
            <a:off x="731520" y="411480"/>
            <a:ext cx="10698480" cy="822960"/>
          </a:xfrm>
          <a:prstGeom prst="rect">
            <a:avLst/>
          </a:prstGeom>
          <a:noFill/>
          <a:ln/>
        </p:spPr>
        <p:txBody>
          <a:bodyPr wrap="square" lIns="0" tIns="0" rIns="0" bIns="0" rtlCol="0" anchor="ctr"/>
          <a:lstStyle/>
          <a:p>
            <a:pPr algn="l" indent="0" marL="0">
              <a:buNone/>
            </a:pPr>
            <a:r>
              <a:rPr lang="en-US" sz="3200" b="1" dirty="0">
                <a:solidFill>
                  <a:schemeClr val="tx1"/>
                </a:solidFill>
              </a:rPr>
              <a:t>Remise 1 : </a:t>
            </a:r>
            <a:pPr algn="l" indent="0" marL="0">
              <a:buNone/>
            </a:pPr>
            <a:r>
              <a:rPr lang="en-US" sz="3200" b="1" dirty="0">
                <a:solidFill>
                  <a:schemeClr val="accent1"/>
                </a:solidFill>
              </a:rPr>
              <a:t>ven. 23 oct.</a:t>
            </a:r>
            <a:endParaRPr lang="en-US" sz="3200" dirty="0"/>
          </a:p>
        </p:txBody>
      </p:sp>
      <p:sp>
        <p:nvSpPr>
          <p:cNvPr id="3" name="kicker"/>
          <p:cNvSpPr txBox="1"/>
          <p:nvPr/>
        </p:nvSpPr>
        <p:spPr>
          <a:xfrm>
            <a:off x="731520" y="1325880"/>
            <a:ext cx="10698480" cy="365760"/>
          </a:xfrm>
          <a:prstGeom prst="rect">
            <a:avLst/>
          </a:prstGeom>
          <a:noFill/>
          <a:ln/>
        </p:spPr>
        <p:txBody>
          <a:bodyPr wrap="square" lIns="0" tIns="0" rIns="0" bIns="0" rtlCol="0" anchor="ctr"/>
          <a:lstStyle/>
          <a:p>
            <a:pPr indent="0" marL="0">
              <a:buNone/>
            </a:pPr>
            <a:r>
              <a:rPr lang="en-US" sz="1300" spc="400" kern="0" dirty="0">
                <a:solidFill>
                  <a:schemeClr val="tx2"/>
                </a:solidFill>
              </a:rPr>
              <a:t>23 H 59 · PAS DE COURS CE JOUR-LÀ</a:t>
            </a:r>
            <a:endParaRPr lang="en-US" sz="1300" dirty="0"/>
          </a:p>
        </p:txBody>
      </p:sp>
      <p:sp>
        <p:nvSpPr>
          <p:cNvPr id="4" name="etape-0"/>
          <p:cNvSpPr/>
          <p:nvPr/>
        </p:nvSpPr>
        <p:spPr>
          <a:xfrm>
            <a:off x="731520" y="1874520"/>
            <a:ext cx="566928" cy="566928"/>
          </a:xfrm>
          <a:prstGeom prst="ellipse">
            <a:avLst/>
          </a:prstGeom>
          <a:solidFill>
            <a:schemeClr val="accent1"/>
          </a:solidFill>
          <a:ln w="12700">
            <a:solidFill>
              <a:schemeClr val="accent1"/>
            </a:solidFill>
            <a:prstDash val="solid"/>
          </a:ln>
        </p:spPr>
      </p:sp>
      <p:sp>
        <p:nvSpPr>
          <p:cNvPr id="5" name="Text 3"/>
          <p:cNvSpPr txBox="1"/>
          <p:nvPr/>
        </p:nvSpPr>
        <p:spPr>
          <a:xfrm>
            <a:off x="731520" y="187452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6" name="Text 4"/>
          <p:cNvSpPr txBox="1"/>
          <p:nvPr/>
        </p:nvSpPr>
        <p:spPr>
          <a:xfrm>
            <a:off x="1508760" y="1837944"/>
            <a:ext cx="9875520" cy="365760"/>
          </a:xfrm>
          <a:prstGeom prst="rect">
            <a:avLst/>
          </a:prstGeom>
          <a:noFill/>
          <a:ln/>
        </p:spPr>
        <p:txBody>
          <a:bodyPr wrap="square" lIns="0" tIns="0" rIns="0" bIns="0" rtlCol="0" anchor="ctr"/>
          <a:lstStyle/>
          <a:p>
            <a:pPr indent="0" marL="0">
              <a:buNone/>
            </a:pPr>
            <a:r>
              <a:rPr lang="en-US" sz="2000" b="1" dirty="0">
                <a:solidFill>
                  <a:schemeClr val="tx1"/>
                </a:solidFill>
              </a:rPr>
              <a:t>Le dépôt GitHub de l'équipe</a:t>
            </a:r>
            <a:endParaRPr lang="en-US" sz="2000" dirty="0"/>
          </a:p>
        </p:txBody>
      </p:sp>
      <p:sp>
        <p:nvSpPr>
          <p:cNvPr id="7" name="Text 5"/>
          <p:cNvSpPr txBox="1"/>
          <p:nvPr/>
        </p:nvSpPr>
        <p:spPr>
          <a:xfrm>
            <a:off x="1508760" y="2185416"/>
            <a:ext cx="9875520" cy="292608"/>
          </a:xfrm>
          <a:prstGeom prst="rect">
            <a:avLst/>
          </a:prstGeom>
          <a:noFill/>
          <a:ln/>
        </p:spPr>
        <p:txBody>
          <a:bodyPr wrap="square" lIns="0" tIns="0" rIns="0" bIns="0" rtlCol="0" anchor="ctr"/>
          <a:lstStyle/>
          <a:p>
            <a:pPr indent="0" marL="0">
              <a:buNone/>
            </a:pPr>
            <a:r>
              <a:rPr lang="en-US" sz="1400" dirty="0">
                <a:solidFill>
                  <a:schemeClr val="tx2"/>
                </a:solidFill>
              </a:rPr>
              <a:t>Avec marie-michelle-ouellet comme collaboratrice</a:t>
            </a:r>
            <a:endParaRPr lang="en-US" sz="1400" dirty="0"/>
          </a:p>
        </p:txBody>
      </p:sp>
      <p:sp>
        <p:nvSpPr>
          <p:cNvPr id="8" name="etape-1"/>
          <p:cNvSpPr/>
          <p:nvPr/>
        </p:nvSpPr>
        <p:spPr>
          <a:xfrm>
            <a:off x="731520" y="2743200"/>
            <a:ext cx="566928" cy="566928"/>
          </a:xfrm>
          <a:prstGeom prst="ellipse">
            <a:avLst/>
          </a:prstGeom>
          <a:solidFill>
            <a:schemeClr val="accent1"/>
          </a:solidFill>
          <a:ln w="12700">
            <a:solidFill>
              <a:schemeClr val="accent1"/>
            </a:solidFill>
            <a:prstDash val="solid"/>
          </a:ln>
        </p:spPr>
      </p:sp>
      <p:sp>
        <p:nvSpPr>
          <p:cNvPr id="9" name="Text 7"/>
          <p:cNvSpPr txBox="1"/>
          <p:nvPr/>
        </p:nvSpPr>
        <p:spPr>
          <a:xfrm>
            <a:off x="731520" y="274320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10" name="Text 8"/>
          <p:cNvSpPr txBox="1"/>
          <p:nvPr/>
        </p:nvSpPr>
        <p:spPr>
          <a:xfrm>
            <a:off x="1508760" y="2706624"/>
            <a:ext cx="9875520" cy="365760"/>
          </a:xfrm>
          <a:prstGeom prst="rect">
            <a:avLst/>
          </a:prstGeom>
          <a:noFill/>
          <a:ln/>
        </p:spPr>
        <p:txBody>
          <a:bodyPr wrap="square" lIns="0" tIns="0" rIns="0" bIns="0" rtlCol="0" anchor="ctr"/>
          <a:lstStyle/>
          <a:p>
            <a:pPr indent="0" marL="0">
              <a:buNone/>
            </a:pPr>
            <a:r>
              <a:rPr lang="en-US" sz="2000" b="1" dirty="0">
                <a:solidFill>
                  <a:schemeClr val="tx1"/>
                </a:solidFill>
              </a:rPr>
              <a:t>CAHIER-DE-CHARGES.md complet</a:t>
            </a:r>
            <a:endParaRPr lang="en-US" sz="2000" dirty="0"/>
          </a:p>
        </p:txBody>
      </p:sp>
      <p:sp>
        <p:nvSpPr>
          <p:cNvPr id="11" name="Text 9"/>
          <p:cNvSpPr txBox="1"/>
          <p:nvPr/>
        </p:nvSpPr>
        <p:spPr>
          <a:xfrm>
            <a:off x="1508760" y="3054096"/>
            <a:ext cx="9875520" cy="292608"/>
          </a:xfrm>
          <a:prstGeom prst="rect">
            <a:avLst/>
          </a:prstGeom>
          <a:noFill/>
          <a:ln/>
        </p:spPr>
        <p:txBody>
          <a:bodyPr wrap="square" lIns="0" tIns="0" rIns="0" bIns="0" rtlCol="0" anchor="ctr"/>
          <a:lstStyle/>
          <a:p>
            <a:pPr indent="0" marL="0">
              <a:buNone/>
            </a:pPr>
            <a:r>
              <a:rPr lang="en-US" sz="1400" dirty="0">
                <a:solidFill>
                  <a:schemeClr val="tx2"/>
                </a:solidFill>
              </a:rPr>
              <a:t>À partir du gabarit</a:t>
            </a:r>
            <a:endParaRPr lang="en-US" sz="1400" dirty="0"/>
          </a:p>
        </p:txBody>
      </p:sp>
      <p:sp>
        <p:nvSpPr>
          <p:cNvPr id="12" name="etape-2"/>
          <p:cNvSpPr/>
          <p:nvPr/>
        </p:nvSpPr>
        <p:spPr>
          <a:xfrm>
            <a:off x="731520" y="3611880"/>
            <a:ext cx="566928" cy="566928"/>
          </a:xfrm>
          <a:prstGeom prst="ellipse">
            <a:avLst/>
          </a:prstGeom>
          <a:solidFill>
            <a:schemeClr val="accent1"/>
          </a:solidFill>
          <a:ln w="12700">
            <a:solidFill>
              <a:schemeClr val="accent1"/>
            </a:solidFill>
            <a:prstDash val="solid"/>
          </a:ln>
        </p:spPr>
      </p:sp>
      <p:sp>
        <p:nvSpPr>
          <p:cNvPr id="13" name="Text 11"/>
          <p:cNvSpPr txBox="1"/>
          <p:nvPr/>
        </p:nvSpPr>
        <p:spPr>
          <a:xfrm>
            <a:off x="731520" y="361188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14" name="Text 12"/>
          <p:cNvSpPr txBox="1"/>
          <p:nvPr/>
        </p:nvSpPr>
        <p:spPr>
          <a:xfrm>
            <a:off x="1508760" y="3575304"/>
            <a:ext cx="9875520" cy="365760"/>
          </a:xfrm>
          <a:prstGeom prst="rect">
            <a:avLst/>
          </a:prstGeom>
          <a:noFill/>
          <a:ln/>
        </p:spPr>
        <p:txBody>
          <a:bodyPr wrap="square" lIns="0" tIns="0" rIns="0" bIns="0" rtlCol="0" anchor="ctr"/>
          <a:lstStyle/>
          <a:p>
            <a:pPr indent="0" marL="0">
              <a:buNone/>
            </a:pPr>
            <a:r>
              <a:rPr lang="en-US" sz="2000" b="1" dirty="0">
                <a:solidFill>
                  <a:schemeClr val="tx1"/>
                </a:solidFill>
              </a:rPr>
              <a:t>Le storyboard dans Figma</a:t>
            </a:r>
            <a:endParaRPr lang="en-US" sz="2000" dirty="0"/>
          </a:p>
        </p:txBody>
      </p:sp>
      <p:sp>
        <p:nvSpPr>
          <p:cNvPr id="15" name="Text 13"/>
          <p:cNvSpPr txBox="1"/>
          <p:nvPr/>
        </p:nvSpPr>
        <p:spPr>
          <a:xfrm>
            <a:off x="1508760" y="3922776"/>
            <a:ext cx="9875520" cy="292608"/>
          </a:xfrm>
          <a:prstGeom prst="rect">
            <a:avLst/>
          </a:prstGeom>
          <a:noFill/>
          <a:ln/>
        </p:spPr>
        <p:txBody>
          <a:bodyPr wrap="square" lIns="0" tIns="0" rIns="0" bIns="0" rtlCol="0" anchor="ctr"/>
          <a:lstStyle/>
          <a:p>
            <a:pPr indent="0" marL="0">
              <a:buNone/>
            </a:pPr>
            <a:r>
              <a:rPr lang="en-US" sz="1400" dirty="0">
                <a:solidFill>
                  <a:schemeClr val="tx2"/>
                </a:solidFill>
              </a:rPr>
              <a:t>Lien dans le README, accès donné</a:t>
            </a:r>
            <a:endParaRPr lang="en-US" sz="1400" dirty="0"/>
          </a:p>
        </p:txBody>
      </p:sp>
      <p:sp>
        <p:nvSpPr>
          <p:cNvPr id="16" name="etape-3"/>
          <p:cNvSpPr/>
          <p:nvPr/>
        </p:nvSpPr>
        <p:spPr>
          <a:xfrm>
            <a:off x="731520" y="4480560"/>
            <a:ext cx="566928" cy="566928"/>
          </a:xfrm>
          <a:prstGeom prst="ellipse">
            <a:avLst/>
          </a:prstGeom>
          <a:solidFill>
            <a:schemeClr val="accent1"/>
          </a:solidFill>
          <a:ln w="12700">
            <a:solidFill>
              <a:schemeClr val="accent1"/>
            </a:solidFill>
            <a:prstDash val="solid"/>
          </a:ln>
        </p:spPr>
      </p:sp>
      <p:sp>
        <p:nvSpPr>
          <p:cNvPr id="17" name="Text 15"/>
          <p:cNvSpPr txBox="1"/>
          <p:nvPr/>
        </p:nvSpPr>
        <p:spPr>
          <a:xfrm>
            <a:off x="731520" y="448056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18" name="Text 16"/>
          <p:cNvSpPr txBox="1"/>
          <p:nvPr/>
        </p:nvSpPr>
        <p:spPr>
          <a:xfrm>
            <a:off x="1508760" y="4443984"/>
            <a:ext cx="9875520" cy="365760"/>
          </a:xfrm>
          <a:prstGeom prst="rect">
            <a:avLst/>
          </a:prstGeom>
          <a:noFill/>
          <a:ln/>
        </p:spPr>
        <p:txBody>
          <a:bodyPr wrap="square" lIns="0" tIns="0" rIns="0" bIns="0" rtlCol="0" anchor="ctr"/>
          <a:lstStyle/>
          <a:p>
            <a:pPr indent="0" marL="0">
              <a:buNone/>
            </a:pPr>
            <a:r>
              <a:rPr lang="en-US" sz="2000" b="1" dirty="0">
                <a:solidFill>
                  <a:schemeClr val="tx1"/>
                </a:solidFill>
              </a:rPr>
              <a:t>Un journal par personne</a:t>
            </a:r>
            <a:endParaRPr lang="en-US" sz="2000" dirty="0"/>
          </a:p>
        </p:txBody>
      </p:sp>
      <p:sp>
        <p:nvSpPr>
          <p:cNvPr id="19" name="Text 17"/>
          <p:cNvSpPr txBox="1"/>
          <p:nvPr/>
        </p:nvSpPr>
        <p:spPr>
          <a:xfrm>
            <a:off x="1508760" y="4791456"/>
            <a:ext cx="9875520" cy="292608"/>
          </a:xfrm>
          <a:prstGeom prst="rect">
            <a:avLst/>
          </a:prstGeom>
          <a:noFill/>
          <a:ln/>
        </p:spPr>
        <p:txBody>
          <a:bodyPr wrap="square" lIns="0" tIns="0" rIns="0" bIns="0" rtlCol="0" anchor="ctr"/>
          <a:lstStyle/>
          <a:p>
            <a:pPr indent="0" marL="0">
              <a:buNone/>
            </a:pPr>
            <a:r>
              <a:rPr lang="en-US" sz="1400" dirty="0">
                <a:solidFill>
                  <a:schemeClr val="tx2"/>
                </a:solidFill>
              </a:rPr>
              <a:t>Les 5 questions de ce premier bloc</a:t>
            </a:r>
            <a:endParaRPr lang="en-US" sz="14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title" hasCustomPrompt="1"/>
          </p:nvPr>
        </p:nvSpPr>
        <p:spPr>
          <a:xfrm>
            <a:off x="731520" y="411480"/>
            <a:ext cx="10698480" cy="822960"/>
          </a:xfrm>
          <a:prstGeom prst="rect">
            <a:avLst/>
          </a:prstGeom>
          <a:noFill/>
          <a:ln/>
        </p:spPr>
        <p:txBody>
          <a:bodyPr wrap="square" lIns="0" tIns="0" rIns="0" bIns="0" rtlCol="0" anchor="ctr"/>
          <a:lstStyle/>
          <a:p>
            <a:pPr algn="l" indent="0" marL="0">
              <a:buNone/>
            </a:pPr>
            <a:r>
              <a:rPr lang="en-US" sz="3200" b="1" dirty="0">
                <a:solidFill>
                  <a:schemeClr val="accent1"/>
                </a:solidFill>
              </a:rPr>
              <a:t>Aujourd'hui</a:t>
            </a:r>
            <a:pPr algn="l" indent="0" marL="0">
              <a:buNone/>
            </a:pPr>
            <a:r>
              <a:rPr lang="en-US" sz="3200" b="1" dirty="0">
                <a:solidFill>
                  <a:schemeClr val="tx1"/>
                </a:solidFill>
              </a:rPr>
              <a:t>.</a:t>
            </a:r>
            <a:endParaRPr lang="en-US" sz="3200" dirty="0"/>
          </a:p>
        </p:txBody>
      </p:sp>
      <p:sp>
        <p:nvSpPr>
          <p:cNvPr id="3" name="etape-0"/>
          <p:cNvSpPr/>
          <p:nvPr/>
        </p:nvSpPr>
        <p:spPr>
          <a:xfrm>
            <a:off x="731520" y="1737360"/>
            <a:ext cx="566928" cy="566928"/>
          </a:xfrm>
          <a:prstGeom prst="ellipse">
            <a:avLst/>
          </a:prstGeom>
          <a:solidFill>
            <a:schemeClr val="accent1"/>
          </a:solidFill>
          <a:ln w="12700">
            <a:solidFill>
              <a:schemeClr val="accent1"/>
            </a:solidFill>
            <a:prstDash val="solid"/>
          </a:ln>
        </p:spPr>
      </p:sp>
      <p:sp>
        <p:nvSpPr>
          <p:cNvPr id="4" name="Text 2"/>
          <p:cNvSpPr txBox="1"/>
          <p:nvPr/>
        </p:nvSpPr>
        <p:spPr>
          <a:xfrm>
            <a:off x="731520" y="173736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5" name="Text 3"/>
          <p:cNvSpPr txBox="1"/>
          <p:nvPr/>
        </p:nvSpPr>
        <p:spPr>
          <a:xfrm>
            <a:off x="1508760" y="1700784"/>
            <a:ext cx="9875520" cy="365760"/>
          </a:xfrm>
          <a:prstGeom prst="rect">
            <a:avLst/>
          </a:prstGeom>
          <a:noFill/>
          <a:ln/>
        </p:spPr>
        <p:txBody>
          <a:bodyPr wrap="square" lIns="0" tIns="0" rIns="0" bIns="0" rtlCol="0" anchor="ctr"/>
          <a:lstStyle/>
          <a:p>
            <a:pPr indent="0" marL="0">
              <a:buNone/>
            </a:pPr>
            <a:r>
              <a:rPr lang="en-US" sz="2000" b="1" dirty="0">
                <a:solidFill>
                  <a:schemeClr val="tx1"/>
                </a:solidFill>
              </a:rPr>
              <a:t>Formez votre équipe</a:t>
            </a:r>
            <a:endParaRPr lang="en-US" sz="2000" dirty="0"/>
          </a:p>
        </p:txBody>
      </p:sp>
      <p:sp>
        <p:nvSpPr>
          <p:cNvPr id="6" name="Text 4"/>
          <p:cNvSpPr txBox="1"/>
          <p:nvPr/>
        </p:nvSpPr>
        <p:spPr>
          <a:xfrm>
            <a:off x="1508760" y="2048256"/>
            <a:ext cx="9875520" cy="292608"/>
          </a:xfrm>
          <a:prstGeom prst="rect">
            <a:avLst/>
          </a:prstGeom>
          <a:noFill/>
          <a:ln/>
        </p:spPr>
        <p:txBody>
          <a:bodyPr wrap="square" lIns="0" tIns="0" rIns="0" bIns="0" rtlCol="0" anchor="ctr"/>
          <a:lstStyle/>
          <a:p>
            <a:pPr indent="0" marL="0">
              <a:buNone/>
            </a:pPr>
            <a:r>
              <a:rPr lang="en-US" sz="1400" dirty="0">
                <a:solidFill>
                  <a:schemeClr val="tx2"/>
                </a:solidFill>
              </a:rPr>
              <a:t>Échangez vos coordonnées pour travailler à distance</a:t>
            </a:r>
            <a:endParaRPr lang="en-US" sz="1400" dirty="0"/>
          </a:p>
        </p:txBody>
      </p:sp>
      <p:sp>
        <p:nvSpPr>
          <p:cNvPr id="7" name="etape-1"/>
          <p:cNvSpPr/>
          <p:nvPr/>
        </p:nvSpPr>
        <p:spPr>
          <a:xfrm>
            <a:off x="731520" y="2788920"/>
            <a:ext cx="566928" cy="566928"/>
          </a:xfrm>
          <a:prstGeom prst="ellipse">
            <a:avLst/>
          </a:prstGeom>
          <a:solidFill>
            <a:schemeClr val="accent1"/>
          </a:solidFill>
          <a:ln w="12700">
            <a:solidFill>
              <a:schemeClr val="accent1"/>
            </a:solidFill>
            <a:prstDash val="solid"/>
          </a:ln>
        </p:spPr>
      </p:sp>
      <p:sp>
        <p:nvSpPr>
          <p:cNvPr id="8" name="Text 6"/>
          <p:cNvSpPr txBox="1"/>
          <p:nvPr/>
        </p:nvSpPr>
        <p:spPr>
          <a:xfrm>
            <a:off x="731520" y="278892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9" name="Text 7"/>
          <p:cNvSpPr txBox="1"/>
          <p:nvPr/>
        </p:nvSpPr>
        <p:spPr>
          <a:xfrm>
            <a:off x="1508760" y="2752344"/>
            <a:ext cx="9875520" cy="365760"/>
          </a:xfrm>
          <a:prstGeom prst="rect">
            <a:avLst/>
          </a:prstGeom>
          <a:noFill/>
          <a:ln/>
        </p:spPr>
        <p:txBody>
          <a:bodyPr wrap="square" lIns="0" tIns="0" rIns="0" bIns="0" rtlCol="0" anchor="ctr"/>
          <a:lstStyle/>
          <a:p>
            <a:pPr indent="0" marL="0">
              <a:buNone/>
            </a:pPr>
            <a:r>
              <a:rPr lang="en-US" sz="2000" b="1" dirty="0">
                <a:solidFill>
                  <a:schemeClr val="tx1"/>
                </a:solidFill>
              </a:rPr>
              <a:t>Choisissez un thème</a:t>
            </a:r>
            <a:endParaRPr lang="en-US" sz="2000" dirty="0"/>
          </a:p>
        </p:txBody>
      </p:sp>
      <p:sp>
        <p:nvSpPr>
          <p:cNvPr id="10" name="Text 8"/>
          <p:cNvSpPr txBox="1"/>
          <p:nvPr/>
        </p:nvSpPr>
        <p:spPr>
          <a:xfrm>
            <a:off x="1508760" y="3099816"/>
            <a:ext cx="9875520" cy="292608"/>
          </a:xfrm>
          <a:prstGeom prst="rect">
            <a:avLst/>
          </a:prstGeom>
          <a:noFill/>
          <a:ln/>
        </p:spPr>
        <p:txBody>
          <a:bodyPr wrap="square" lIns="0" tIns="0" rIns="0" bIns="0" rtlCol="0" anchor="ctr"/>
          <a:lstStyle/>
          <a:p>
            <a:pPr indent="0" marL="0">
              <a:buNone/>
            </a:pPr>
            <a:r>
              <a:rPr lang="en-US" sz="1400" dirty="0">
                <a:solidFill>
                  <a:schemeClr val="tx2"/>
                </a:solidFill>
              </a:rPr>
              <a:t>3 idées chacun, puis une seule, en une phrase</a:t>
            </a:r>
            <a:endParaRPr lang="en-US" sz="1400" dirty="0"/>
          </a:p>
        </p:txBody>
      </p:sp>
      <p:sp>
        <p:nvSpPr>
          <p:cNvPr id="11" name="etape-2"/>
          <p:cNvSpPr/>
          <p:nvPr/>
        </p:nvSpPr>
        <p:spPr>
          <a:xfrm>
            <a:off x="731520" y="3840480"/>
            <a:ext cx="566928" cy="566928"/>
          </a:xfrm>
          <a:prstGeom prst="ellipse">
            <a:avLst/>
          </a:prstGeom>
          <a:solidFill>
            <a:schemeClr val="accent1"/>
          </a:solidFill>
          <a:ln w="12700">
            <a:solidFill>
              <a:schemeClr val="accent1"/>
            </a:solidFill>
            <a:prstDash val="solid"/>
          </a:ln>
        </p:spPr>
      </p:sp>
      <p:sp>
        <p:nvSpPr>
          <p:cNvPr id="12" name="Text 10"/>
          <p:cNvSpPr txBox="1"/>
          <p:nvPr/>
        </p:nvSpPr>
        <p:spPr>
          <a:xfrm>
            <a:off x="731520" y="384048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13" name="Text 11"/>
          <p:cNvSpPr txBox="1"/>
          <p:nvPr/>
        </p:nvSpPr>
        <p:spPr>
          <a:xfrm>
            <a:off x="1508760" y="3803904"/>
            <a:ext cx="9875520" cy="365760"/>
          </a:xfrm>
          <a:prstGeom prst="rect">
            <a:avLst/>
          </a:prstGeom>
          <a:noFill/>
          <a:ln/>
        </p:spPr>
        <p:txBody>
          <a:bodyPr wrap="square" lIns="0" tIns="0" rIns="0" bIns="0" rtlCol="0" anchor="ctr"/>
          <a:lstStyle/>
          <a:p>
            <a:pPr indent="0" marL="0">
              <a:buNone/>
            </a:pPr>
            <a:r>
              <a:rPr lang="en-US" sz="2000" b="1" dirty="0">
                <a:solidFill>
                  <a:schemeClr val="tx1"/>
                </a:solidFill>
              </a:rPr>
              <a:t>Créez le dépôt et copiez le gabarit</a:t>
            </a:r>
            <a:endParaRPr lang="en-US" sz="2000" dirty="0"/>
          </a:p>
        </p:txBody>
      </p:sp>
      <p:sp>
        <p:nvSpPr>
          <p:cNvPr id="14" name="Text 12"/>
          <p:cNvSpPr txBox="1"/>
          <p:nvPr/>
        </p:nvSpPr>
        <p:spPr>
          <a:xfrm>
            <a:off x="1508760" y="4151376"/>
            <a:ext cx="9875520" cy="292608"/>
          </a:xfrm>
          <a:prstGeom prst="rect">
            <a:avLst/>
          </a:prstGeom>
          <a:noFill/>
          <a:ln/>
        </p:spPr>
        <p:txBody>
          <a:bodyPr wrap="square" lIns="0" tIns="0" rIns="0" bIns="0" rtlCol="0" anchor="ctr"/>
          <a:lstStyle/>
          <a:p>
            <a:pPr indent="0" marL="0">
              <a:buNone/>
            </a:pPr>
            <a:r>
              <a:rPr lang="en-US" sz="1400" dirty="0">
                <a:solidFill>
                  <a:schemeClr val="tx2"/>
                </a:solidFill>
              </a:rPr>
              <a:t>Commencez par la section 1 : le concept</a:t>
            </a:r>
            <a:endParaRPr lang="en-US" sz="1400" dirty="0"/>
          </a:p>
        </p:txBody>
      </p:sp>
      <p:sp>
        <p:nvSpPr>
          <p:cNvPr id="15" name="Text 13"/>
          <p:cNvSpPr txBox="1"/>
          <p:nvPr/>
        </p:nvSpPr>
        <p:spPr>
          <a:xfrm>
            <a:off x="731520" y="5120640"/>
            <a:ext cx="10698480" cy="457200"/>
          </a:xfrm>
          <a:prstGeom prst="rect">
            <a:avLst/>
          </a:prstGeom>
          <a:noFill/>
          <a:ln/>
        </p:spPr>
        <p:txBody>
          <a:bodyPr wrap="square" lIns="0" tIns="0" rIns="0" bIns="0" rtlCol="0" anchor="ctr"/>
          <a:lstStyle/>
          <a:p>
            <a:pPr indent="0" marL="0">
              <a:buNone/>
            </a:pPr>
            <a:r>
              <a:rPr lang="en-US" sz="2000" b="1" dirty="0">
                <a:solidFill>
                  <a:schemeClr val="accent1"/>
                </a:solidFill>
              </a:rPr>
              <a:t>Faites valider votre thème avant de partir.</a:t>
            </a:r>
            <a:endParaRPr lang="en-US" sz="20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22</a:t>
            </a:fld>
            <a:endParaRPr lang="en-US"/>
          </a:p>
        </p:txBody>
      </p:sp>
    </p:spTree>
  </p:cSld>
  <p:clrMapOvr>
    <a:masterClrMapping/>
  </p:clrMapOvr>
</p:sld>
</file>

<file path=ppt/theme/theme1.xml><?xml version="1.0" encoding="utf-8"?>
<a:theme xmlns:a="http://schemas.openxmlformats.org/drawingml/2006/main" name="Web5 editorial">
  <a:themeElements>
    <a:clrScheme name="Web5 editorial">
      <a:dk1>
        <a:srgbClr val="FFFFFF"/>
      </a:dk1>
      <a:lt1>
        <a:srgbClr val="0A0A0A"/>
      </a:lt1>
      <a:dk2>
        <a:srgbClr val="A8A8A8"/>
      </a:dk2>
      <a:lt2>
        <a:srgbClr val="17181C"/>
      </a:lt2>
      <a:accent1>
        <a:srgbClr val="FF2B47"/>
      </a:accent1>
      <a:accent2>
        <a:srgbClr val="FF8A1F"/>
      </a:accent2>
      <a:accent3>
        <a:srgbClr val="FFC83D"/>
      </a:accent3>
      <a:accent4>
        <a:srgbClr val="46C37B"/>
      </a:accent4>
      <a:accent5>
        <a:srgbClr val="5B9CF5"/>
      </a:accent5>
      <a:accent6>
        <a:srgbClr val="A78BFA"/>
      </a:accent6>
      <a:hlink>
        <a:srgbClr val="FF2B47"/>
      </a:hlink>
      <a:folHlink>
        <a:srgbClr val="A8A8A8"/>
      </a:folHlink>
    </a:clrScheme>
    <a:fontScheme name="Web5 editorial">
      <a:majorFont>
        <a:latin typeface="Poppi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Poppi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récit défilant</dc:title>
  <dc:subject>PptxGenJS Presentation</dc:subject>
  <dc:creator>Marie-Michelle Ouellet</dc:creator>
  <cp:lastModifiedBy>Marie-Michelle Ouellet</cp:lastModifiedBy>
  <cp:revision>1</cp:revision>
  <dcterms:created xsi:type="dcterms:W3CDTF">2026-10-09T15:03:09Z</dcterms:created>
  <dcterms:modified xsi:type="dcterms:W3CDTF">2026-10-09T15:03:09Z</dcterms:modified>
</cp:coreProperties>
</file>