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rôle de la qualité" id="{93c078c7-8130-0202-e3f8-b8a40c375fc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Accessibilité" id="{2006697a-e028-03a8-d96d-7a4d279f0daf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À vous" id="{2ce77325-9668-24f0-7690-ae9940f49238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Aujourd'hui : on apprend à regarder son site avec d'autres yeux (la QA), puis on voit les 4 points d'accessibilité de la grille. Ensuite, on teste pour vrai, en trios.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Demander : qui a déjà dit ça? Chez vous, vous savez où cliquer, vous avez votre écran, votre souris, votre navigateur. Le visiteur, non.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QA (quality assurance) sert à voir son produit avec d'autres yeux, de façon méthodique. C'est la compétence 015Q. Le dernier : Windows ignore les majuscules, le serveur de GitHub non.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sont les mots de votre grille d'évaluation (critère 3). Un bon scénario : deux testeurs font exactement les mêmes gestes. « Tester le menu » n'est pas un scénario.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C'est exactement une ligne de l'onglet Tests du fichier Excel. Remarquez : l'observé dit où, quoi, comment le reproduire.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n'a jamais le temps de tout corriger. Ordre : tous les bloquants, puis les majeurs, puis les mineurs si le temps le permet. Vous avez jusqu'au jury.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cycle n'est terminé qu'à la validation : on refait le MÊME scénario après le correctif, et l'écart a disparu. Ça se note dans l'onglet Correctifs.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Windows + flèche gauche pour ancrer la fenêtre. Vérifier avec window.innerWidth dans la console. L'écran large en plein écran est un cas limite : le contenu s'étire-t-il, ou y a-t-il un max-width? Pas de Mac ni d'iPhone? Aucun problème, Safari n'est pas exigé.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Règles du testeur : on teste, on ne corrige pas. On décrit des faits, pas des goûts. Et l'auteur est responsable de son rapport : si c'est vague, il demande des précisions et complète.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grille exige le niveau AA des WCAG, et nomme 4 points : la sémantique, les alt, le contraste, la navigation au clavier. Chacun se teste en quelques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seul h1 par page, puis h2, h3 dans l'ordre. a pour aller ailleurs, button pour faire une action. Et lang=fr sur html.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bouton qui ne contient qu'une icône n'a pas de nom pour un lecteur d'écran. aria-label lui en donne un. aria-expanded passe à true quand le menu est ouvert : une ligne de plus dans le JS.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question : qu'est-ce que l'image apporte? Pas de « image de » : le lecteur d'écran dit déjà « image ». Vos cartes générées en JS : le alt vient de vos données.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Tester : inspecteur, Styles, cliquer le carré de couleur : Contrast ratio avec crochet AA. Firefox : onglet Accessibilité, Vérifier les problèmes, Contraste.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Basculer vers la page du compendium. Essayer les pièges : gris pâle (2,84:1), accent sur blanc, blanc sur jaune. Demander aux étudiants de deviner avant de cliquer.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Souris de côté, hors de portée. Un dernier clic dans la barre d'adresse, puis Tab. Safari sur Mac : activer l'option dans Réglages, Avancés, ou Option + Tab.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:focus-visible s'affiche au clavier mais pas au clic de souris. Basculer vers la démo du focus, cocher et décocher la case. Bonus : &lt;dialog&gt; avec showModal() gère Échap et le focus pour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Aucune installation : wave.webaim.org, on colle l'adresse du site GitHub Pages. Rouge : on corrige. Jaune : on juge. Vert : bravo. WAVE ne voit pas les modales fermées : le test au clavier s'en charge. Démo en direct sur une bêta volontaire.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Lighthouse ne peut pas savoir si votre alt décrit vraiment l'image, ni si on peut fermer la modale au clavier. Les outils trouvent une partie des problèmes; les scénarios faits par des humains trouvent le reste.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Consignes complètes : page « Contrôle de la qualité du portfolio » du compendium. Ne passez pas Pages sur main tant que vos 3 tests ne sont pas terminés.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5400" b="1" dirty="0">
                <a:solidFill>
                  <a:schemeClr val="tx1"/>
                </a:solidFill>
              </a:rPr>
              <a:t>Titre</a:t>
            </a:r>
            <a:endParaRPr lang="en-US" sz="5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4069080"/>
            <a:ext cx="1069848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Sous-titre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Titre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ONCE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828800"/>
            <a:ext cx="1069848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6000" b="1" dirty="0">
                <a:solidFill>
                  <a:schemeClr val="tx1"/>
                </a:solidFill>
              </a:rPr>
              <a:t>Énoncé</a:t>
            </a:r>
            <a:endParaRPr lang="en-US" sz="6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chemeClr val="tx1"/>
                </a:solidFill>
              </a:rPr>
              <a:t>Contrôle de la qualité</a:t>
            </a:r>
            <a:pPr algn="l"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 &amp; accessibilité</a:t>
            </a:r>
            <a:endParaRPr lang="en-US" sz="5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40690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Web 5 · Cours 6.2 · Portfolio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82880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tx1"/>
                </a:solidFill>
              </a:rPr>
              <a:t>« Ça marche </a:t>
            </a:r>
            <a:pPr algn="l"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chez moi</a:t>
            </a:r>
            <a:pPr algn="l" indent="0" marL="0">
              <a:buNone/>
            </a:pPr>
            <a:r>
              <a:rPr lang="en-US" sz="6000" b="1" dirty="0">
                <a:solidFill>
                  <a:schemeClr val="tx1"/>
                </a:solidFill>
              </a:rPr>
              <a:t>. »</a:t>
            </a:r>
            <a:endParaRPr lang="en-US" sz="6000" dirty="0"/>
          </a:p>
        </p:txBody>
      </p:sp>
      <p:sp>
        <p:nvSpPr>
          <p:cNvPr id="3" name="kicker"/>
          <p:cNvSpPr txBox="1"/>
          <p:nvPr/>
        </p:nvSpPr>
        <p:spPr>
          <a:xfrm>
            <a:off x="731520" y="1463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chemeClr val="tx2"/>
                </a:solidFill>
              </a:rPr>
              <a:t>LA PHRASE LA PLUS DANGEREUSE DU WEB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Ce que vous ne voyez plus</a:t>
            </a:r>
            <a:endParaRPr lang="en-US" sz="3200" dirty="0"/>
          </a:p>
        </p:txBody>
      </p:sp>
      <p:sp>
        <p:nvSpPr>
          <p:cNvPr id="3" name="pastille-0"/>
          <p:cNvSpPr/>
          <p:nvPr/>
        </p:nvSpPr>
        <p:spPr>
          <a:xfrm>
            <a:off x="1143000" y="2194560"/>
            <a:ext cx="1188720" cy="1188720"/>
          </a:xfrm>
          <a:prstGeom prst="ellipse">
            <a:avLst/>
          </a:prstGeom>
          <a:solidFill>
            <a:schemeClr val="bg2"/>
          </a:solidFill>
          <a:ln w="19050">
            <a:solidFill>
              <a:srgbClr val="FF2B47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2468880"/>
            <a:ext cx="640080" cy="6400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36576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Le visiteur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1148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sans contexte</a:t>
            </a:r>
            <a:endParaRPr lang="en-US" sz="1500" dirty="0"/>
          </a:p>
        </p:txBody>
      </p:sp>
      <p:sp>
        <p:nvSpPr>
          <p:cNvPr id="7" name="pastille-1"/>
          <p:cNvSpPr/>
          <p:nvPr/>
        </p:nvSpPr>
        <p:spPr>
          <a:xfrm>
            <a:off x="3337560" y="2194560"/>
            <a:ext cx="1188720" cy="1188720"/>
          </a:xfrm>
          <a:prstGeom prst="ellipse">
            <a:avLst/>
          </a:prstGeom>
          <a:solidFill>
            <a:schemeClr val="bg2"/>
          </a:solidFill>
          <a:ln w="19050">
            <a:solidFill>
              <a:srgbClr val="FF2B47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2468880"/>
            <a:ext cx="640080" cy="6400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926080" y="36576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Le téléphone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2926080" y="41148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qui cache le menu</a:t>
            </a:r>
            <a:endParaRPr lang="en-US" sz="1500" dirty="0"/>
          </a:p>
        </p:txBody>
      </p:sp>
      <p:sp>
        <p:nvSpPr>
          <p:cNvPr id="11" name="pastille-2"/>
          <p:cNvSpPr/>
          <p:nvPr/>
        </p:nvSpPr>
        <p:spPr>
          <a:xfrm>
            <a:off x="5532120" y="2194560"/>
            <a:ext cx="1188720" cy="1188720"/>
          </a:xfrm>
          <a:prstGeom prst="ellipse">
            <a:avLst/>
          </a:prstGeom>
          <a:solidFill>
            <a:schemeClr val="bg2"/>
          </a:solidFill>
          <a:ln w="19050">
            <a:solidFill>
              <a:srgbClr val="FF2B47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2468880"/>
            <a:ext cx="640080" cy="6400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120640" y="36576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Le clavier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5120640" y="41148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sans souris</a:t>
            </a:r>
            <a:endParaRPr lang="en-US" sz="1500" dirty="0"/>
          </a:p>
        </p:txBody>
      </p:sp>
      <p:sp>
        <p:nvSpPr>
          <p:cNvPr id="15" name="pastille-3"/>
          <p:cNvSpPr/>
          <p:nvPr/>
        </p:nvSpPr>
        <p:spPr>
          <a:xfrm>
            <a:off x="7726680" y="2194560"/>
            <a:ext cx="1188720" cy="1188720"/>
          </a:xfrm>
          <a:prstGeom prst="ellipse">
            <a:avLst/>
          </a:prstGeom>
          <a:solidFill>
            <a:schemeClr val="bg2"/>
          </a:solidFill>
          <a:ln w="19050">
            <a:solidFill>
              <a:srgbClr val="FF2B47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468880"/>
            <a:ext cx="640080" cy="64008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315200" y="36576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La connexion</a:t>
            </a:r>
            <a:endParaRPr lang="en-US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7315200" y="41148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lente</a:t>
            </a:r>
            <a:endParaRPr lang="en-US" sz="1500" dirty="0"/>
          </a:p>
        </p:txBody>
      </p:sp>
      <p:sp>
        <p:nvSpPr>
          <p:cNvPr id="19" name="pastille-4"/>
          <p:cNvSpPr/>
          <p:nvPr/>
        </p:nvSpPr>
        <p:spPr>
          <a:xfrm>
            <a:off x="9921240" y="2194560"/>
            <a:ext cx="1188720" cy="1188720"/>
          </a:xfrm>
          <a:prstGeom prst="ellipse">
            <a:avLst/>
          </a:prstGeom>
          <a:solidFill>
            <a:schemeClr val="bg2"/>
          </a:solidFill>
          <a:ln w="19050">
            <a:solidFill>
              <a:srgbClr val="FF2B47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0" y="2468880"/>
            <a:ext cx="640080" cy="64008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9509760" y="36576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Biome.jpg</a:t>
            </a:r>
            <a:endParaRPr lang="en-US" sz="2000" dirty="0"/>
          </a:p>
        </p:txBody>
      </p:sp>
      <p:sp>
        <p:nvSpPr>
          <p:cNvPr id="22" name="Text 15"/>
          <p:cNvSpPr txBox="1"/>
          <p:nvPr/>
        </p:nvSpPr>
        <p:spPr>
          <a:xfrm>
            <a:off x="9509760" y="41148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en ligne : 404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Le vocabulaire d'un test</a:t>
            </a:r>
            <a:endParaRPr lang="en-US" sz="3200" dirty="0"/>
          </a:p>
        </p:txBody>
      </p:sp>
      <p:sp>
        <p:nvSpPr>
          <p:cNvPr id="3" name="voc-0"/>
          <p:cNvSpPr/>
          <p:nvPr/>
        </p:nvSpPr>
        <p:spPr>
          <a:xfrm>
            <a:off x="731520" y="2377440"/>
            <a:ext cx="23774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60120" y="26060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Scénario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960120" y="329184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Une action précise, reproductible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3108960" y="306324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chemeClr val="tx2"/>
                </a:solidFill>
              </a:rPr>
              <a:t>→</a:t>
            </a:r>
            <a:endParaRPr lang="en-US" sz="2600" dirty="0"/>
          </a:p>
        </p:txBody>
      </p:sp>
      <p:sp>
        <p:nvSpPr>
          <p:cNvPr id="7" name="voc-1"/>
          <p:cNvSpPr/>
          <p:nvPr/>
        </p:nvSpPr>
        <p:spPr>
          <a:xfrm>
            <a:off x="3520440" y="2377440"/>
            <a:ext cx="23774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749040" y="26060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Attendu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3749040" y="329184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Écrit avant le test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897880" y="306324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chemeClr val="tx2"/>
                </a:solidFill>
              </a:rPr>
              <a:t>→</a:t>
            </a:r>
            <a:endParaRPr lang="en-US" sz="2600" dirty="0"/>
          </a:p>
        </p:txBody>
      </p:sp>
      <p:sp>
        <p:nvSpPr>
          <p:cNvPr id="11" name="voc-2"/>
          <p:cNvSpPr/>
          <p:nvPr/>
        </p:nvSpPr>
        <p:spPr>
          <a:xfrm>
            <a:off x="6309360" y="2377440"/>
            <a:ext cx="23774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26060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Observé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329184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Un fait, pas une opinion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686800" y="306324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chemeClr val="tx2"/>
                </a:solidFill>
              </a:rPr>
              <a:t>→</a:t>
            </a:r>
            <a:endParaRPr lang="en-US" sz="2600" dirty="0"/>
          </a:p>
        </p:txBody>
      </p:sp>
      <p:sp>
        <p:nvSpPr>
          <p:cNvPr id="15" name="voc-3"/>
          <p:cNvSpPr/>
          <p:nvPr/>
        </p:nvSpPr>
        <p:spPr>
          <a:xfrm>
            <a:off x="9098280" y="2377440"/>
            <a:ext cx="237744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FF2B4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326880" y="260604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Écart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0" y="329184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La différence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Un écart, en vrai</a:t>
            </a:r>
            <a:endParaRPr lang="en-US" sz="3200" dirty="0"/>
          </a:p>
        </p:txBody>
      </p:sp>
      <p:sp>
        <p:nvSpPr>
          <p:cNvPr id="3" name="excel"/>
          <p:cNvSpPr/>
          <p:nvPr/>
        </p:nvSpPr>
        <p:spPr>
          <a:xfrm>
            <a:off x="731520" y="1600200"/>
            <a:ext cx="10698480" cy="420624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97280" y="187452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Scénario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8745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7. Navigation au clavier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8346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Attendu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3291840" y="283464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Le focus est toujours visible. Échap ferme la modale.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Observé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291840" y="379476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Le focus disparaît sur les cartes. Échap ne fait rien.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4800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Gravité</a:t>
            </a:r>
            <a:endParaRPr lang="en-US" sz="1600" dirty="0"/>
          </a:p>
        </p:txBody>
      </p:sp>
      <p:sp>
        <p:nvSpPr>
          <p:cNvPr id="11" name="pastille-majeur"/>
          <p:cNvSpPr/>
          <p:nvPr/>
        </p:nvSpPr>
        <p:spPr>
          <a:xfrm>
            <a:off x="3291840" y="4800600"/>
            <a:ext cx="164592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291840" y="4800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Majeur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La gravité : prioriser</a:t>
            </a:r>
            <a:endParaRPr lang="en-US" sz="3200" dirty="0"/>
          </a:p>
        </p:txBody>
      </p:sp>
      <p:sp>
        <p:nvSpPr>
          <p:cNvPr id="3" name="grav-0"/>
          <p:cNvSpPr/>
          <p:nvPr/>
        </p:nvSpPr>
        <p:spPr>
          <a:xfrm>
            <a:off x="731520" y="1645920"/>
            <a:ext cx="1069848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4" name="pastille-Bloquant"/>
          <p:cNvSpPr/>
          <p:nvPr/>
        </p:nvSpPr>
        <p:spPr>
          <a:xfrm>
            <a:off x="1005840" y="1938528"/>
            <a:ext cx="1828800" cy="548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93852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Bloquant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3200400" y="1828800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Empêche d'utiliser le site ou une fonction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3200400" y="224028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Les cartes ne s'affichent pas en ligne</a:t>
            </a:r>
            <a:endParaRPr lang="en-US" sz="1500" dirty="0"/>
          </a:p>
        </p:txBody>
      </p:sp>
      <p:sp>
        <p:nvSpPr>
          <p:cNvPr id="8" name="grav-1"/>
          <p:cNvSpPr/>
          <p:nvPr/>
        </p:nvSpPr>
        <p:spPr>
          <a:xfrm>
            <a:off x="731520" y="3017520"/>
            <a:ext cx="1069848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9" name="pastille-Majeur"/>
          <p:cNvSpPr/>
          <p:nvPr/>
        </p:nvSpPr>
        <p:spPr>
          <a:xfrm>
            <a:off x="1005840" y="3310128"/>
            <a:ext cx="182880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331012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Majeur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200400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Le site s'utilise, mais l'expérience est dégradée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200400" y="361188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Contraste insuffisant, focus invisible</a:t>
            </a:r>
            <a:endParaRPr lang="en-US" sz="1500" dirty="0"/>
          </a:p>
        </p:txBody>
      </p:sp>
      <p:sp>
        <p:nvSpPr>
          <p:cNvPr id="13" name="grav-2"/>
          <p:cNvSpPr/>
          <p:nvPr/>
        </p:nvSpPr>
        <p:spPr>
          <a:xfrm>
            <a:off x="731520" y="4389120"/>
            <a:ext cx="1069848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14" name="pastille-Mineur"/>
          <p:cNvSpPr/>
          <p:nvPr/>
        </p:nvSpPr>
        <p:spPr>
          <a:xfrm>
            <a:off x="1005840" y="4681728"/>
            <a:ext cx="1828800" cy="54864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005840" y="468172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Mineur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200400" y="4572000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Un détail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200400" y="498348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Alignement décalé de quelques pixels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82880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tx1"/>
                </a:solidFill>
              </a:rPr>
              <a:t>Un correctif non validé, c'est une </a:t>
            </a:r>
            <a:pPr algn="l"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hypothèse</a:t>
            </a:r>
            <a:pPr algn="l" indent="0" marL="0">
              <a:buNone/>
            </a:pPr>
            <a:r>
              <a:rPr lang="en-US" sz="6000" b="1" dirty="0">
                <a:solidFill>
                  <a:schemeClr val="tx1"/>
                </a:solidFill>
              </a:rPr>
              <a:t>.</a:t>
            </a:r>
            <a:endParaRPr lang="en-US" sz="6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45720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Correctif (commit T-21 : ...)  →  Validation : même scénario, en ligne, sur main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Vos trios : 3 environnements</a:t>
            </a:r>
            <a:endParaRPr lang="en-US" sz="3200" dirty="0"/>
          </a:p>
        </p:txBody>
      </p:sp>
      <p:sp>
        <p:nvSpPr>
          <p:cNvPr id="3" name="trio-0"/>
          <p:cNvSpPr/>
          <p:nvPr/>
        </p:nvSpPr>
        <p:spPr>
          <a:xfrm>
            <a:off x="731520" y="1600200"/>
            <a:ext cx="3291840" cy="37490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8745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108960" y="178308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A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1051560" y="2788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Chrome ou Edge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1051560" y="3337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Fenêtre ancrée à moitié (≈ 1920 px)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51560" y="4526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L'écran courant</a:t>
            </a:r>
            <a:endParaRPr lang="en-US" sz="1700" dirty="0"/>
          </a:p>
        </p:txBody>
      </p:sp>
      <p:sp>
        <p:nvSpPr>
          <p:cNvPr id="9" name="trio-1"/>
          <p:cNvSpPr/>
          <p:nvPr/>
        </p:nvSpPr>
        <p:spPr>
          <a:xfrm>
            <a:off x="4343400" y="1600200"/>
            <a:ext cx="3291840" cy="37490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874520"/>
            <a:ext cx="685800" cy="6858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720840" y="178308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B</a:t>
            </a:r>
            <a:endParaRPr lang="en-US" sz="4000" dirty="0"/>
          </a:p>
        </p:txBody>
      </p:sp>
      <p:sp>
        <p:nvSpPr>
          <p:cNvPr id="12" name="Text 8"/>
          <p:cNvSpPr txBox="1"/>
          <p:nvPr/>
        </p:nvSpPr>
        <p:spPr>
          <a:xfrm>
            <a:off x="4663440" y="2788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Firefox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4663440" y="3337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Plein écran large (3840 px)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4663440" y="4526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Le cas limite</a:t>
            </a:r>
            <a:endParaRPr lang="en-US" sz="1700" dirty="0"/>
          </a:p>
        </p:txBody>
      </p:sp>
      <p:sp>
        <p:nvSpPr>
          <p:cNvPr id="15" name="trio-2"/>
          <p:cNvSpPr/>
          <p:nvPr/>
        </p:nvSpPr>
        <p:spPr>
          <a:xfrm>
            <a:off x="7955280" y="1600200"/>
            <a:ext cx="3291840" cy="37490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874520"/>
            <a:ext cx="685800" cy="6858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0332720" y="1783080"/>
            <a:ext cx="640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C</a:t>
            </a:r>
            <a:endParaRPr lang="en-US" sz="4000" dirty="0"/>
          </a:p>
        </p:txBody>
      </p:sp>
      <p:sp>
        <p:nvSpPr>
          <p:cNvPr id="18" name="Text 13"/>
          <p:cNvSpPr txBox="1"/>
          <p:nvPr/>
        </p:nvSpPr>
        <p:spPr>
          <a:xfrm>
            <a:off x="8275320" y="2788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Téléphone</a:t>
            </a:r>
            <a:endParaRPr lang="en-US" sz="2200" dirty="0"/>
          </a:p>
        </p:txBody>
      </p:sp>
      <p:sp>
        <p:nvSpPr>
          <p:cNvPr id="19" name="Text 14"/>
          <p:cNvSpPr txBox="1"/>
          <p:nvPr/>
        </p:nvSpPr>
        <p:spPr>
          <a:xfrm>
            <a:off x="8275320" y="3337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Android ou iPhone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8275320" y="4526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Le mobile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731520" y="562356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Vous + 2 camarades = 3 testeurs. Chacun garde son environnement tout le cours.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Décrire un écart</a:t>
            </a:r>
            <a:endParaRPr lang="en-US" sz="3200" dirty="0"/>
          </a:p>
        </p:txBody>
      </p:sp>
      <p:sp>
        <p:nvSpPr>
          <p:cNvPr id="3" name="mauvais"/>
          <p:cNvSpPr/>
          <p:nvPr/>
        </p:nvSpPr>
        <p:spPr>
          <a:xfrm>
            <a:off x="731520" y="1737360"/>
            <a:ext cx="51206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4" name="bon"/>
          <p:cNvSpPr/>
          <p:nvPr/>
        </p:nvSpPr>
        <p:spPr>
          <a:xfrm>
            <a:off x="6309360" y="1737360"/>
            <a:ext cx="51206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5875">
            <a:solidFill>
              <a:srgbClr val="FF2B4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✖  Pas utile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74320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tx1"/>
                </a:solidFill>
              </a:rPr>
              <a:t>« Le menu marche pas. »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662940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✔  Utile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2651760"/>
            <a:ext cx="4526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« Sur téléphone (375 px), le menu ne se referme pas après un clic sur un lien : il cache la section. »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3492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Où · Quoi · Comment le reproduire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ccessible. WCAG niveau AA : sémantique, images, contraste, clavi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728" y="1463040"/>
            <a:ext cx="11064240" cy="359587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Les 4 points de votre grille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Pour qui?</a:t>
            </a:r>
            <a:endParaRPr lang="en-US" sz="3200" dirty="0"/>
          </a:p>
        </p:txBody>
      </p:sp>
      <p:sp>
        <p:nvSpPr>
          <p:cNvPr id="3" name="qui-0"/>
          <p:cNvSpPr/>
          <p:nvPr/>
        </p:nvSpPr>
        <p:spPr>
          <a:xfrm>
            <a:off x="731520" y="1828800"/>
            <a:ext cx="2011680" cy="310896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2194560"/>
            <a:ext cx="640080" cy="6400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68680" y="31089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Lecteur d'écran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868680" y="39319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Une personne aveugle</a:t>
            </a:r>
            <a:endParaRPr lang="en-US" sz="1400" dirty="0"/>
          </a:p>
        </p:txBody>
      </p:sp>
      <p:sp>
        <p:nvSpPr>
          <p:cNvPr id="7" name="qui-1"/>
          <p:cNvSpPr/>
          <p:nvPr/>
        </p:nvSpPr>
        <p:spPr>
          <a:xfrm>
            <a:off x="2926080" y="1828800"/>
            <a:ext cx="2011680" cy="310896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2194560"/>
            <a:ext cx="640080" cy="6400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063240" y="31089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Sans souris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3063240" y="39319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Mobilité réduite</a:t>
            </a:r>
            <a:endParaRPr lang="en-US" sz="1400" dirty="0"/>
          </a:p>
        </p:txBody>
      </p:sp>
      <p:sp>
        <p:nvSpPr>
          <p:cNvPr id="11" name="qui-2"/>
          <p:cNvSpPr/>
          <p:nvPr/>
        </p:nvSpPr>
        <p:spPr>
          <a:xfrm>
            <a:off x="5120640" y="1828800"/>
            <a:ext cx="2011680" cy="310896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2194560"/>
            <a:ext cx="640080" cy="6400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257800" y="31089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Vue plus faible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5257800" y="39319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Contrastes difficiles</a:t>
            </a:r>
            <a:endParaRPr lang="en-US" sz="1400" dirty="0"/>
          </a:p>
        </p:txBody>
      </p:sp>
      <p:sp>
        <p:nvSpPr>
          <p:cNvPr id="15" name="qui-3"/>
          <p:cNvSpPr/>
          <p:nvPr/>
        </p:nvSpPr>
        <p:spPr>
          <a:xfrm>
            <a:off x="7315200" y="1828800"/>
            <a:ext cx="2011680" cy="310896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194560"/>
            <a:ext cx="640080" cy="64008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452360" y="31089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En plein soleil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7452360" y="39319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Sur son téléphone</a:t>
            </a:r>
            <a:endParaRPr lang="en-US" sz="1400" dirty="0"/>
          </a:p>
        </p:txBody>
      </p:sp>
      <p:sp>
        <p:nvSpPr>
          <p:cNvPr id="19" name="qui-4"/>
          <p:cNvSpPr/>
          <p:nvPr/>
        </p:nvSpPr>
        <p:spPr>
          <a:xfrm>
            <a:off x="9509760" y="1828800"/>
            <a:ext cx="2011680" cy="310896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5875">
            <a:solidFill>
              <a:srgbClr val="FF2B47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0" y="2194560"/>
            <a:ext cx="640080" cy="64008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9646920" y="31089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Le recruteur pressé</a:t>
            </a:r>
            <a:endParaRPr lang="en-US" sz="1700" dirty="0"/>
          </a:p>
        </p:txBody>
      </p:sp>
      <p:sp>
        <p:nvSpPr>
          <p:cNvPr id="22" name="Text 15"/>
          <p:cNvSpPr txBox="1"/>
          <p:nvPr/>
        </p:nvSpPr>
        <p:spPr>
          <a:xfrm>
            <a:off x="9646920" y="39319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Il navigue avec Tab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731520" y="53949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L'accessibilité améliore le site pour tout le monde.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1.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La sémantique</a:t>
            </a:r>
            <a:endParaRPr lang="en-US" sz="3200" dirty="0"/>
          </a:p>
        </p:txBody>
      </p:sp>
      <p:pic>
        <p:nvPicPr>
          <p:cNvPr id="3" name="Image 0" descr="Une page faite de div : le lecteur d'écran n'annonce que « groupe ». Une page sémantique : navigation, contenu principal, titre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2170" y="1417320"/>
            <a:ext cx="9447355" cy="49834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Le piège : le bouton hamburger</a:t>
            </a:r>
            <a:endParaRPr lang="en-US" sz="3200" dirty="0"/>
          </a:p>
        </p:txBody>
      </p:sp>
      <p:sp>
        <p:nvSpPr>
          <p:cNvPr id="3" name="hamburger"/>
          <p:cNvSpPr/>
          <p:nvPr/>
        </p:nvSpPr>
        <p:spPr>
          <a:xfrm>
            <a:off x="731520" y="1828800"/>
            <a:ext cx="4206240" cy="34747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0280" y="2286000"/>
            <a:ext cx="1188720" cy="11887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05840" y="3840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Nom annoncé :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005840" y="42519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« bouton »… et c'est tout</a:t>
            </a:r>
            <a:endParaRPr lang="en-US" sz="2000" dirty="0"/>
          </a:p>
        </p:txBody>
      </p:sp>
      <p:sp>
        <p:nvSpPr>
          <p:cNvPr id="7" name="code-hamburger"/>
          <p:cNvSpPr/>
          <p:nvPr/>
        </p:nvSpPr>
        <p:spPr>
          <a:xfrm>
            <a:off x="5303520" y="1828800"/>
            <a:ext cx="6126480" cy="347472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623560" y="2194560"/>
            <a:ext cx="55778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&lt;button class="menu-toggle"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aria-label="Ouvrir le menu"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aria-expanded="false"&gt;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&lt;svg aria-hidden="true"&gt;…&lt;/svg&gt;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&lt;/button&gt;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2.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Quel alt écrire?</a:t>
            </a:r>
            <a:endParaRPr lang="en-US" sz="3200" dirty="0"/>
          </a:p>
        </p:txBody>
      </p:sp>
      <p:pic>
        <p:nvPicPr>
          <p:cNvPr id="3" name="Image 0" descr="Arbre de décision : décorative, alt vide; seule dans un lien, où mène le lien; sinon, ce qu'elle montr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0886" y="1371600"/>
            <a:ext cx="9009924" cy="5120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Le alt, quand l'image ne charge pas</a:t>
            </a:r>
            <a:endParaRPr lang="en-US" sz="3200" dirty="0"/>
          </a:p>
        </p:txBody>
      </p:sp>
      <p:pic>
        <p:nvPicPr>
          <p:cNvPr id="3" name="Image 0" descr="Carte Biome sans alt : zone vide. Avec alt : la description s'affiche et c'est ce que le lecteur d'écran lit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449" y="1554480"/>
            <a:ext cx="10670796" cy="48463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3.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Le contraste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6858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0" b="1" dirty="0">
                <a:solidFill>
                  <a:schemeClr val="accent1"/>
                </a:solidFill>
              </a:rPr>
              <a:t>4,5:1</a:t>
            </a:r>
            <a:endParaRPr lang="en-US" sz="15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0233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Texte courant</a:t>
            </a:r>
            <a:endParaRPr lang="en-US" sz="2200" dirty="0"/>
          </a:p>
        </p:txBody>
      </p:sp>
      <p:sp>
        <p:nvSpPr>
          <p:cNvPr id="5" name="gros-texte"/>
          <p:cNvSpPr/>
          <p:nvPr/>
        </p:nvSpPr>
        <p:spPr>
          <a:xfrm>
            <a:off x="7863840" y="1920240"/>
            <a:ext cx="3566160" cy="265176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138160" y="214884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tx1"/>
                </a:solidFill>
              </a:rPr>
              <a:t>3:1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138160" y="34290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Gros texte : 24 px, ou 18,5 px en gras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51206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2"/>
                </a:solidFill>
              </a:rPr>
              <a:t>Pièges : gris pâle « élégant », texte blanc sur image, couleur d'accent en texte.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82880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tx1"/>
                </a:solidFill>
              </a:rPr>
              <a:t>Démo : </a:t>
            </a:r>
            <a:pPr algn="l"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testez une paire de couleurs</a:t>
            </a:r>
            <a:endParaRPr lang="en-US" sz="6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45720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2"/>
                </a:solidFill>
              </a:rPr>
              <a:t>Page « Accessibilité » → section 3. Le contraste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4. 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Tout faire au clavier</a:t>
            </a:r>
            <a:endParaRPr lang="en-US" sz="3200" dirty="0"/>
          </a:p>
        </p:txBody>
      </p:sp>
      <p:sp>
        <p:nvSpPr>
          <p:cNvPr id="3" name="touche-0"/>
          <p:cNvSpPr/>
          <p:nvPr/>
        </p:nvSpPr>
        <p:spPr>
          <a:xfrm>
            <a:off x="731520" y="1600200"/>
            <a:ext cx="2377440" cy="658368"/>
          </a:xfrm>
          <a:prstGeom prst="roundRect">
            <a:avLst>
              <a:gd name="adj" fmla="val 13889"/>
            </a:avLst>
          </a:prstGeom>
          <a:solidFill>
            <a:schemeClr val="bg2"/>
          </a:solidFill>
          <a:ln w="19050">
            <a:solidFill>
              <a:srgbClr val="FF2B4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60020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Tab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3474720" y="160020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Élément suivant</a:t>
            </a:r>
            <a:endParaRPr lang="en-US" sz="1900" dirty="0"/>
          </a:p>
        </p:txBody>
      </p:sp>
      <p:sp>
        <p:nvSpPr>
          <p:cNvPr id="6" name="touche-1"/>
          <p:cNvSpPr/>
          <p:nvPr/>
        </p:nvSpPr>
        <p:spPr>
          <a:xfrm>
            <a:off x="731520" y="2468880"/>
            <a:ext cx="2377440" cy="658368"/>
          </a:xfrm>
          <a:prstGeom prst="roundRect">
            <a:avLst>
              <a:gd name="adj" fmla="val 13889"/>
            </a:avLst>
          </a:prstGeom>
          <a:solidFill>
            <a:schemeClr val="bg2"/>
          </a:solidFill>
          <a:ln w="19050">
            <a:solidFill>
              <a:srgbClr val="BFBFB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46888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Maj + Tab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3474720" y="246888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Élément précédent</a:t>
            </a:r>
            <a:endParaRPr lang="en-US" sz="1900" dirty="0"/>
          </a:p>
        </p:txBody>
      </p:sp>
      <p:sp>
        <p:nvSpPr>
          <p:cNvPr id="9" name="touche-2"/>
          <p:cNvSpPr/>
          <p:nvPr/>
        </p:nvSpPr>
        <p:spPr>
          <a:xfrm>
            <a:off x="731520" y="3337560"/>
            <a:ext cx="2377440" cy="658368"/>
          </a:xfrm>
          <a:prstGeom prst="roundRect">
            <a:avLst>
              <a:gd name="adj" fmla="val 13889"/>
            </a:avLst>
          </a:prstGeom>
          <a:solidFill>
            <a:schemeClr val="bg2"/>
          </a:solidFill>
          <a:ln w="19050">
            <a:solidFill>
              <a:srgbClr val="BFBFB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33756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Entrée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3474720" y="333756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Suivre un lien, activer</a:t>
            </a:r>
            <a:endParaRPr lang="en-US" sz="1900" dirty="0"/>
          </a:p>
        </p:txBody>
      </p:sp>
      <p:sp>
        <p:nvSpPr>
          <p:cNvPr id="12" name="touche-3"/>
          <p:cNvSpPr/>
          <p:nvPr/>
        </p:nvSpPr>
        <p:spPr>
          <a:xfrm>
            <a:off x="731520" y="4206240"/>
            <a:ext cx="2377440" cy="658368"/>
          </a:xfrm>
          <a:prstGeom prst="roundRect">
            <a:avLst>
              <a:gd name="adj" fmla="val 13889"/>
            </a:avLst>
          </a:prstGeom>
          <a:solidFill>
            <a:schemeClr val="bg2"/>
          </a:solidFill>
          <a:ln w="19050">
            <a:solidFill>
              <a:srgbClr val="BFBFB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420624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Espace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420624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Activer un bouton</a:t>
            </a:r>
            <a:endParaRPr lang="en-US" sz="1900" dirty="0"/>
          </a:p>
        </p:txBody>
      </p:sp>
      <p:sp>
        <p:nvSpPr>
          <p:cNvPr id="15" name="touche-4"/>
          <p:cNvSpPr/>
          <p:nvPr/>
        </p:nvSpPr>
        <p:spPr>
          <a:xfrm>
            <a:off x="731520" y="5074920"/>
            <a:ext cx="2377440" cy="658368"/>
          </a:xfrm>
          <a:prstGeom prst="roundRect">
            <a:avLst>
              <a:gd name="adj" fmla="val 13889"/>
            </a:avLst>
          </a:prstGeom>
          <a:solidFill>
            <a:schemeClr val="bg2"/>
          </a:solidFill>
          <a:ln w="19050">
            <a:solidFill>
              <a:srgbClr val="BFBFB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" y="507492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Échap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474720" y="507492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Fermer une modale</a:t>
            </a:r>
            <a:endParaRPr lang="en-US" sz="1900" dirty="0"/>
          </a:p>
        </p:txBody>
      </p:sp>
      <p:sp>
        <p:nvSpPr>
          <p:cNvPr id="18" name="verifier"/>
          <p:cNvSpPr/>
          <p:nvPr/>
        </p:nvSpPr>
        <p:spPr>
          <a:xfrm>
            <a:off x="7680960" y="1600200"/>
            <a:ext cx="3749040" cy="411480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001000" y="18288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On vérifie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001000" y="2377440"/>
            <a:ext cx="32461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Tout est atteignable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Le focus est toujours visible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L'ordre suit la lecture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Échap ferme la modale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Le focus visible</a:t>
            </a:r>
            <a:endParaRPr lang="en-US" sz="3200" dirty="0"/>
          </a:p>
        </p:txBody>
      </p:sp>
      <p:sp>
        <p:nvSpPr>
          <p:cNvPr id="3" name="focus-non"/>
          <p:cNvSpPr/>
          <p:nvPr/>
        </p:nvSpPr>
        <p:spPr>
          <a:xfrm>
            <a:off x="731520" y="1737360"/>
            <a:ext cx="5120640" cy="320040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sp>
        <p:nvSpPr>
          <p:cNvPr id="4" name="focus-oui"/>
          <p:cNvSpPr/>
          <p:nvPr/>
        </p:nvSpPr>
        <p:spPr>
          <a:xfrm>
            <a:off x="6309360" y="1737360"/>
            <a:ext cx="5120640" cy="3200400"/>
          </a:xfrm>
          <a:prstGeom prst="roundRect">
            <a:avLst>
              <a:gd name="adj" fmla="val 3429"/>
            </a:avLst>
          </a:prstGeom>
          <a:solidFill>
            <a:schemeClr val="bg2"/>
          </a:solidFill>
          <a:ln w="15875">
            <a:solidFill>
              <a:srgbClr val="FF2B4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✖  Le focus disparaît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74320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button:focus {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outline: none;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62940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✔  Visible au clavier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2651760"/>
            <a:ext cx="4572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:focus-visible {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outline: 3px solid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var(--color-accent);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outline-offset: 3px;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3492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→ Démo sur la page : section 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WAVE : lire les icônes</a:t>
            </a:r>
            <a:endParaRPr lang="en-US" sz="3200" dirty="0"/>
          </a:p>
        </p:txBody>
      </p:sp>
      <p:pic>
        <p:nvPicPr>
          <p:cNvPr id="3" name="Image 0" descr="Catégories WAVE par couleur : rouge erreurs et contraste à corriger; jaune avertissements à vérifier; vert bonnes pratiques; bleu structure; violet ARIA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6194" y="1325880"/>
            <a:ext cx="8099307" cy="52578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Les outils</a:t>
            </a:r>
            <a:endParaRPr lang="en-US" sz="3200" dirty="0"/>
          </a:p>
        </p:txBody>
      </p:sp>
      <p:sp>
        <p:nvSpPr>
          <p:cNvPr id="3" name="outil-0"/>
          <p:cNvSpPr/>
          <p:nvPr/>
        </p:nvSpPr>
        <p:spPr>
          <a:xfrm>
            <a:off x="731520" y="1645920"/>
            <a:ext cx="329184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920240"/>
            <a:ext cx="640080" cy="6400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51560" y="27432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WAVE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1051560" y="3291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En ligne, tous les navigateurs. alt, structure, contraste.</a:t>
            </a:r>
            <a:endParaRPr lang="en-US" sz="1500" dirty="0"/>
          </a:p>
        </p:txBody>
      </p:sp>
      <p:sp>
        <p:nvSpPr>
          <p:cNvPr id="7" name="outil-1"/>
          <p:cNvSpPr/>
          <p:nvPr/>
        </p:nvSpPr>
        <p:spPr>
          <a:xfrm>
            <a:off x="4343400" y="1645920"/>
            <a:ext cx="329184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5875">
            <a:solidFill>
              <a:srgbClr val="2E2E2E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920240"/>
            <a:ext cx="640080" cy="6400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663440" y="27432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Lighthouse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4663440" y="3291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Chrome et Edge. Un score, et la performance.</a:t>
            </a:r>
            <a:endParaRPr lang="en-US" sz="1500" dirty="0"/>
          </a:p>
        </p:txBody>
      </p:sp>
      <p:sp>
        <p:nvSpPr>
          <p:cNvPr id="11" name="outil-2"/>
          <p:cNvSpPr/>
          <p:nvPr/>
        </p:nvSpPr>
        <p:spPr>
          <a:xfrm>
            <a:off x="7955280" y="1645920"/>
            <a:ext cx="329184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5875">
            <a:solidFill>
              <a:srgbClr val="FF2B47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920240"/>
            <a:ext cx="640080" cy="6400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275320" y="27432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Le test au clavier</a:t>
            </a:r>
            <a:endParaRPr lang="en-US" sz="2200" dirty="0"/>
          </a:p>
        </p:txBody>
      </p:sp>
      <p:sp>
        <p:nvSpPr>
          <p:cNvPr id="14" name="Text 9"/>
          <p:cNvSpPr txBox="1"/>
          <p:nvPr/>
        </p:nvSpPr>
        <p:spPr>
          <a:xfrm>
            <a:off x="8275320" y="32918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Fait par un humain. Trouve ce que les outils ratent.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731520" y="507492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Un score de 100 </a:t>
            </a:r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n'est pas une preuve.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11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À vous</a:t>
            </a:r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.</a:t>
            </a:r>
            <a:endParaRPr lang="en-US" sz="3200" dirty="0"/>
          </a:p>
        </p:txBody>
      </p:sp>
      <p:sp>
        <p:nvSpPr>
          <p:cNvPr id="3" name="etape-0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627632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Copiez le gabarit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08483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qa-prenom-nom.xlsx, minuscules, sans accents</a:t>
            </a:r>
            <a:endParaRPr lang="en-US" sz="1600" dirty="0"/>
          </a:p>
        </p:txBody>
      </p:sp>
      <p:sp>
        <p:nvSpPr>
          <p:cNvPr id="7" name="etape-1"/>
          <p:cNvSpPr/>
          <p:nvPr/>
        </p:nvSpPr>
        <p:spPr>
          <a:xfrm>
            <a:off x="731520" y="283464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28346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2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816352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Formez votre trio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828800" y="327355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3 environnements différents</a:t>
            </a:r>
            <a:endParaRPr lang="en-US" sz="1600" dirty="0"/>
          </a:p>
        </p:txBody>
      </p:sp>
      <p:sp>
        <p:nvSpPr>
          <p:cNvPr id="11" name="etape-2"/>
          <p:cNvSpPr/>
          <p:nvPr/>
        </p:nvSpPr>
        <p:spPr>
          <a:xfrm>
            <a:off x="731520" y="4023360"/>
            <a:ext cx="822960" cy="8229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4023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3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828800" y="4005072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Auto-test, puis tests croisés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6227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Environ 30 minutes par site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53949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Vos 3 tests terminés : lundi 5 octobre, 23 h 59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b5 editorial">
  <a:themeElements>
    <a:clrScheme name="Web5 editorial">
      <a:dk1>
        <a:srgbClr val="FFFFFF"/>
      </a:dk1>
      <a:lt1>
        <a:srgbClr val="0A0A0A"/>
      </a:lt1>
      <a:dk2>
        <a:srgbClr val="A8A8A8"/>
      </a:dk2>
      <a:lt2>
        <a:srgbClr val="17181C"/>
      </a:lt2>
      <a:accent1>
        <a:srgbClr val="FF2B47"/>
      </a:accent1>
      <a:accent2>
        <a:srgbClr val="FF8A1F"/>
      </a:accent2>
      <a:accent3>
        <a:srgbClr val="FFC83D"/>
      </a:accent3>
      <a:accent4>
        <a:srgbClr val="46C37B"/>
      </a:accent4>
      <a:accent5>
        <a:srgbClr val="5B9CF5"/>
      </a:accent5>
      <a:accent6>
        <a:srgbClr val="A78BFA"/>
      </a:accent6>
      <a:hlink>
        <a:srgbClr val="FF2B47"/>
      </a:hlink>
      <a:folHlink>
        <a:srgbClr val="A8A8A8"/>
      </a:folHlink>
    </a:clrScheme>
    <a:fontScheme name="Web5 editorial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Contrôle de la qualité et accessibilité</dc:title>
  <dc:subject>PptxGenJS Presentation</dc:subject>
  <dc:creator>Marie-Michelle Ouellet</dc:creator>
  <cp:lastModifiedBy>Marie-Michelle Ouellet</cp:lastModifiedBy>
  <cp:revision>1</cp:revision>
  <dcterms:created xsi:type="dcterms:W3CDTF">2026-10-02T03:55:26Z</dcterms:created>
  <dcterms:modified xsi:type="dcterms:W3CDTF">2026-10-02T03:55:26Z</dcterms:modified>
</cp:coreProperties>
</file>